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77" r:id="rId2"/>
    <p:sldId id="258" r:id="rId3"/>
    <p:sldId id="280" r:id="rId4"/>
    <p:sldId id="264" r:id="rId5"/>
    <p:sldId id="265" r:id="rId6"/>
    <p:sldId id="291" r:id="rId7"/>
    <p:sldId id="259" r:id="rId8"/>
    <p:sldId id="260" r:id="rId9"/>
    <p:sldId id="266" r:id="rId10"/>
    <p:sldId id="279" r:id="rId11"/>
    <p:sldId id="281" r:id="rId12"/>
    <p:sldId id="282" r:id="rId13"/>
    <p:sldId id="290" r:id="rId14"/>
    <p:sldId id="289" r:id="rId15"/>
    <p:sldId id="283" r:id="rId16"/>
    <p:sldId id="284" r:id="rId17"/>
    <p:sldId id="285" r:id="rId18"/>
    <p:sldId id="286" r:id="rId19"/>
    <p:sldId id="287" r:id="rId20"/>
    <p:sldId id="274" r:id="rId21"/>
    <p:sldId id="275" r:id="rId22"/>
    <p:sldId id="276" r:id="rId2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CDDA875-889B-4B11-B9C3-439AEBCA771C}">
          <p14:sldIdLst>
            <p14:sldId id="277"/>
          </p14:sldIdLst>
        </p14:section>
        <p14:section name="hebergement" id="{323845A9-3449-4353-B5CC-52E2149D8BF8}">
          <p14:sldIdLst>
            <p14:sldId id="258"/>
            <p14:sldId id="280"/>
            <p14:sldId id="264"/>
            <p14:sldId id="265"/>
            <p14:sldId id="291"/>
            <p14:sldId id="259"/>
            <p14:sldId id="260"/>
            <p14:sldId id="266"/>
          </p14:sldIdLst>
        </p14:section>
        <p14:section name="logement" id="{61250A1E-18C1-449D-B2DC-317BC6643E81}">
          <p14:sldIdLst>
            <p14:sldId id="279"/>
            <p14:sldId id="281"/>
            <p14:sldId id="282"/>
            <p14:sldId id="290"/>
            <p14:sldId id="289"/>
            <p14:sldId id="283"/>
            <p14:sldId id="284"/>
            <p14:sldId id="285"/>
            <p14:sldId id="286"/>
            <p14:sldId id="287"/>
            <p14:sldId id="274"/>
            <p14:sldId id="275"/>
          </p14:sldIdLst>
        </p14:section>
        <p14:section name="Section sans titre" id="{A9C763AC-8FC4-4723-B1BA-9FDB2B48CB52}">
          <p14:sldIdLst>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8CB0"/>
    <a:srgbClr val="5CB0D2"/>
    <a:srgbClr val="FF9E6D"/>
    <a:srgbClr val="FF935D"/>
    <a:srgbClr val="FFCAAF"/>
    <a:srgbClr val="FFB28B"/>
    <a:srgbClr val="FFBF9F"/>
    <a:srgbClr val="FFB089"/>
    <a:srgbClr val="FF8C53"/>
    <a:srgbClr val="FFAE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6" autoAdjust="0"/>
    <p:restoredTop sz="94660"/>
  </p:normalViewPr>
  <p:slideViewPr>
    <p:cSldViewPr snapToGrid="0">
      <p:cViewPr varScale="1">
        <p:scale>
          <a:sx n="105" d="100"/>
          <a:sy n="105" d="100"/>
        </p:scale>
        <p:origin x="78"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023801-BCA1-40E6-AB92-8285A2D9337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44981BB-D537-4E6A-A8A4-FAD2F0E5D764}">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dirty="0"/>
            <a:t>Missions :</a:t>
          </a:r>
          <a:endParaRPr lang="en-US" dirty="0"/>
        </a:p>
      </dgm:t>
    </dgm:pt>
    <dgm:pt modelId="{3B671B9C-6752-44BF-8734-B8F42405987F}" type="parTrans" cxnId="{BD5865A0-E825-43DC-AD88-3D40176208CB}">
      <dgm:prSet/>
      <dgm:spPr/>
      <dgm:t>
        <a:bodyPr/>
        <a:lstStyle/>
        <a:p>
          <a:endParaRPr lang="en-US"/>
        </a:p>
      </dgm:t>
    </dgm:pt>
    <dgm:pt modelId="{36474228-9319-4351-9144-CEF58F04AEC3}" type="sibTrans" cxnId="{BD5865A0-E825-43DC-AD88-3D40176208CB}">
      <dgm:prSet/>
      <dgm:spPr/>
      <dgm:t>
        <a:bodyPr/>
        <a:lstStyle/>
        <a:p>
          <a:endParaRPr lang="en-US"/>
        </a:p>
      </dgm:t>
    </dgm:pt>
    <dgm:pt modelId="{7925FD91-4D03-4660-9F9B-F8D5F25091A7}">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solidFill>
                <a:schemeClr val="tx1"/>
              </a:solidFill>
            </a:rPr>
            <a:t>Idem sous location département, avec accompagnement social plus soutenu</a:t>
          </a:r>
          <a:endParaRPr lang="en-US" dirty="0">
            <a:solidFill>
              <a:schemeClr val="tx1"/>
            </a:solidFill>
          </a:endParaRPr>
        </a:p>
      </dgm:t>
    </dgm:pt>
    <dgm:pt modelId="{EF4C6327-E5BC-4571-8387-63571BB70724}" type="parTrans" cxnId="{D20032F9-7C8B-45B3-9B02-D6B0A0A7AAEC}">
      <dgm:prSet/>
      <dgm:spPr/>
      <dgm:t>
        <a:bodyPr/>
        <a:lstStyle/>
        <a:p>
          <a:endParaRPr lang="en-US"/>
        </a:p>
      </dgm:t>
    </dgm:pt>
    <dgm:pt modelId="{CAE31C72-CFED-4980-9076-F161BCC5B72F}" type="sibTrans" cxnId="{D20032F9-7C8B-45B3-9B02-D6B0A0A7AAEC}">
      <dgm:prSet/>
      <dgm:spPr/>
      <dgm:t>
        <a:bodyPr/>
        <a:lstStyle/>
        <a:p>
          <a:endParaRPr lang="en-US"/>
        </a:p>
      </dgm:t>
    </dgm:pt>
    <dgm:pt modelId="{3EBCA45F-CF84-4537-8E70-FC2C66128846}">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Publics :</a:t>
          </a:r>
          <a:endParaRPr lang="en-US"/>
        </a:p>
      </dgm:t>
    </dgm:pt>
    <dgm:pt modelId="{3A9FE763-EA79-459E-BEEB-A6D0AEF731BF}" type="parTrans" cxnId="{2BF171AE-21FA-44A6-93A5-7DBF0833B3F2}">
      <dgm:prSet/>
      <dgm:spPr/>
      <dgm:t>
        <a:bodyPr/>
        <a:lstStyle/>
        <a:p>
          <a:endParaRPr lang="en-US"/>
        </a:p>
      </dgm:t>
    </dgm:pt>
    <dgm:pt modelId="{4E5EC936-81B6-4544-A0AE-7A069731CA7F}" type="sibTrans" cxnId="{2BF171AE-21FA-44A6-93A5-7DBF0833B3F2}">
      <dgm:prSet/>
      <dgm:spPr/>
      <dgm:t>
        <a:bodyPr/>
        <a:lstStyle/>
        <a:p>
          <a:endParaRPr lang="en-US"/>
        </a:p>
      </dgm:t>
    </dgm:pt>
    <dgm:pt modelId="{923D65E8-6774-47D0-BABF-8F5CD26356F0}">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Idem</a:t>
          </a:r>
          <a:endParaRPr lang="en-US" dirty="0"/>
        </a:p>
      </dgm:t>
    </dgm:pt>
    <dgm:pt modelId="{0F74B817-8185-46DA-B6A5-44978791F11C}" type="parTrans" cxnId="{5C9DF03E-79D0-4B81-A9DB-E6907FFBEFF1}">
      <dgm:prSet/>
      <dgm:spPr/>
      <dgm:t>
        <a:bodyPr/>
        <a:lstStyle/>
        <a:p>
          <a:endParaRPr lang="en-US"/>
        </a:p>
      </dgm:t>
    </dgm:pt>
    <dgm:pt modelId="{5310EEEB-115A-425A-8F96-8BA68883C579}" type="sibTrans" cxnId="{5C9DF03E-79D0-4B81-A9DB-E6907FFBEFF1}">
      <dgm:prSet/>
      <dgm:spPr/>
      <dgm:t>
        <a:bodyPr/>
        <a:lstStyle/>
        <a:p>
          <a:endParaRPr lang="en-US"/>
        </a:p>
      </dgm:t>
    </dgm:pt>
    <dgm:pt modelId="{59E740D3-56A2-47AD-B3EB-24BC4942E203}">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Durée de séjour :</a:t>
          </a:r>
          <a:endParaRPr lang="en-US"/>
        </a:p>
      </dgm:t>
    </dgm:pt>
    <dgm:pt modelId="{7BC25EA6-2046-4115-A429-7C2F292AB8FE}" type="parTrans" cxnId="{1330E098-D8BB-4384-8429-7EF835D4EB6F}">
      <dgm:prSet/>
      <dgm:spPr/>
      <dgm:t>
        <a:bodyPr/>
        <a:lstStyle/>
        <a:p>
          <a:endParaRPr lang="en-US"/>
        </a:p>
      </dgm:t>
    </dgm:pt>
    <dgm:pt modelId="{B9AD8C78-E22E-46C7-ABAA-64B794EC9987}" type="sibTrans" cxnId="{1330E098-D8BB-4384-8429-7EF835D4EB6F}">
      <dgm:prSet/>
      <dgm:spPr/>
      <dgm:t>
        <a:bodyPr/>
        <a:lstStyle/>
        <a:p>
          <a:endParaRPr lang="en-US"/>
        </a:p>
      </dgm:t>
    </dgm:pt>
    <dgm:pt modelId="{2D7EF3F6-BA21-4AA6-8232-1DA1199A4AB1}">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12 mois (18 exceptionnellement)</a:t>
          </a:r>
          <a:endParaRPr lang="en-US" dirty="0"/>
        </a:p>
      </dgm:t>
    </dgm:pt>
    <dgm:pt modelId="{DD750E01-85C7-4C9B-8A07-3B1C088566DD}" type="parTrans" cxnId="{34A37896-EE1B-4B23-BE89-EA63AB0AB56E}">
      <dgm:prSet/>
      <dgm:spPr/>
      <dgm:t>
        <a:bodyPr/>
        <a:lstStyle/>
        <a:p>
          <a:endParaRPr lang="en-US"/>
        </a:p>
      </dgm:t>
    </dgm:pt>
    <dgm:pt modelId="{2F1AEFD4-054B-4FCF-8296-D4AE51E78E86}" type="sibTrans" cxnId="{34A37896-EE1B-4B23-BE89-EA63AB0AB56E}">
      <dgm:prSet/>
      <dgm:spPr/>
      <dgm:t>
        <a:bodyPr/>
        <a:lstStyle/>
        <a:p>
          <a:endParaRPr lang="en-US"/>
        </a:p>
      </dgm:t>
    </dgm:pt>
    <dgm:pt modelId="{3624C3B9-2F29-44AA-9349-1FA645E2B873}">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Participation / loyer :</a:t>
          </a:r>
          <a:endParaRPr lang="en-US"/>
        </a:p>
      </dgm:t>
    </dgm:pt>
    <dgm:pt modelId="{F5962806-5BCC-47CE-82A5-73A9041A32BC}" type="parTrans" cxnId="{7CB96CE9-244C-46A1-BDA3-8BFBA5767C9A}">
      <dgm:prSet/>
      <dgm:spPr/>
      <dgm:t>
        <a:bodyPr/>
        <a:lstStyle/>
        <a:p>
          <a:endParaRPr lang="en-US"/>
        </a:p>
      </dgm:t>
    </dgm:pt>
    <dgm:pt modelId="{50A2FD94-3ABB-4623-AAAA-DFAF8102E56B}" type="sibTrans" cxnId="{7CB96CE9-244C-46A1-BDA3-8BFBA5767C9A}">
      <dgm:prSet/>
      <dgm:spPr/>
      <dgm:t>
        <a:bodyPr/>
        <a:lstStyle/>
        <a:p>
          <a:endParaRPr lang="en-US"/>
        </a:p>
      </dgm:t>
    </dgm:pt>
    <dgm:pt modelId="{D00DCBB3-EDF8-4B32-AE2E-F7976E46E59B}">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kumimoji="0" lang="fr-FR" b="0" i="0" u="none" strike="noStrike" cap="none" spc="0" normalizeH="0" baseline="0" noProof="0" dirty="0">
              <a:ln>
                <a:noFill/>
              </a:ln>
              <a:solidFill>
                <a:schemeClr val="tx1"/>
              </a:solidFill>
              <a:effectLst/>
              <a:uLnTx/>
              <a:uFillTx/>
              <a:latin typeface="Calibri" panose="020F0502020204030204"/>
              <a:ea typeface="+mn-ea"/>
              <a:cs typeface="+mn-cs"/>
            </a:rPr>
            <a:t>Loyer avec possibilité de mobiliser une aide au logement</a:t>
          </a:r>
          <a:endParaRPr lang="en-US" dirty="0">
            <a:solidFill>
              <a:schemeClr val="tx1"/>
            </a:solidFill>
          </a:endParaRPr>
        </a:p>
      </dgm:t>
    </dgm:pt>
    <dgm:pt modelId="{8C47B4EC-EB64-42CB-94D7-C153935D81D3}" type="parTrans" cxnId="{A2B11D63-5025-4656-8F75-AC81DB85410A}">
      <dgm:prSet/>
      <dgm:spPr/>
      <dgm:t>
        <a:bodyPr/>
        <a:lstStyle/>
        <a:p>
          <a:endParaRPr lang="en-US"/>
        </a:p>
      </dgm:t>
    </dgm:pt>
    <dgm:pt modelId="{A58AB0FB-13BB-47A4-B2C8-E459B3624009}" type="sibTrans" cxnId="{A2B11D63-5025-4656-8F75-AC81DB85410A}">
      <dgm:prSet/>
      <dgm:spPr/>
      <dgm:t>
        <a:bodyPr/>
        <a:lstStyle/>
        <a:p>
          <a:endParaRPr lang="en-US"/>
        </a:p>
      </dgm:t>
    </dgm:pt>
    <dgm:pt modelId="{325B5FB4-DE49-462E-A4B7-BF199E4BEC8E}">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dirty="0"/>
            <a:t>Orientation :</a:t>
          </a:r>
          <a:endParaRPr lang="en-US" dirty="0"/>
        </a:p>
      </dgm:t>
    </dgm:pt>
    <dgm:pt modelId="{95E3A740-0F66-4228-BDD8-055423F3CF84}" type="parTrans" cxnId="{1C3FE940-0491-492A-9325-CD60AAD2D93D}">
      <dgm:prSet/>
      <dgm:spPr/>
      <dgm:t>
        <a:bodyPr/>
        <a:lstStyle/>
        <a:p>
          <a:endParaRPr lang="en-US"/>
        </a:p>
      </dgm:t>
    </dgm:pt>
    <dgm:pt modelId="{C3E69AA3-3A28-4E63-A978-F8606F27C9B0}" type="sibTrans" cxnId="{1C3FE940-0491-492A-9325-CD60AAD2D93D}">
      <dgm:prSet/>
      <dgm:spPr/>
      <dgm:t>
        <a:bodyPr/>
        <a:lstStyle/>
        <a:p>
          <a:endParaRPr lang="en-US"/>
        </a:p>
      </dgm:t>
    </dgm:pt>
    <dgm:pt modelId="{98A4A538-7DB9-4F60-934D-7389AD557217}">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SIAO, via FDL</a:t>
          </a:r>
          <a:endParaRPr lang="en-US" dirty="0"/>
        </a:p>
      </dgm:t>
    </dgm:pt>
    <dgm:pt modelId="{ACC17D00-97D1-4F7E-BC98-14DEEAA8C9F7}" type="parTrans" cxnId="{B2729E84-A32A-431E-8EEA-7FBBB6ED48E7}">
      <dgm:prSet/>
      <dgm:spPr/>
      <dgm:t>
        <a:bodyPr/>
        <a:lstStyle/>
        <a:p>
          <a:endParaRPr lang="en-US"/>
        </a:p>
      </dgm:t>
    </dgm:pt>
    <dgm:pt modelId="{6D5B48CD-5F24-44DD-A025-B3A3156DBDAE}" type="sibTrans" cxnId="{B2729E84-A32A-431E-8EEA-7FBBB6ED48E7}">
      <dgm:prSet/>
      <dgm:spPr/>
      <dgm:t>
        <a:bodyPr/>
        <a:lstStyle/>
        <a:p>
          <a:endParaRPr lang="en-US"/>
        </a:p>
      </dgm:t>
    </dgm:pt>
    <dgm:pt modelId="{3C7F17A0-8798-4677-BCE3-1256ED316867}" type="pres">
      <dgm:prSet presAssocID="{B5023801-BCA1-40E6-AB92-8285A2D93372}" presName="Name0" presStyleCnt="0">
        <dgm:presLayoutVars>
          <dgm:dir/>
          <dgm:animLvl val="lvl"/>
          <dgm:resizeHandles val="exact"/>
        </dgm:presLayoutVars>
      </dgm:prSet>
      <dgm:spPr/>
    </dgm:pt>
    <dgm:pt modelId="{9E6E5714-647C-4E10-A1DC-80CCDE35DAC8}" type="pres">
      <dgm:prSet presAssocID="{C44981BB-D537-4E6A-A8A4-FAD2F0E5D764}" presName="linNode" presStyleCnt="0"/>
      <dgm:spPr/>
    </dgm:pt>
    <dgm:pt modelId="{89298062-CD82-491C-8EBC-0256102885AF}" type="pres">
      <dgm:prSet presAssocID="{C44981BB-D537-4E6A-A8A4-FAD2F0E5D764}" presName="parentText" presStyleLbl="node1" presStyleIdx="0" presStyleCnt="5">
        <dgm:presLayoutVars>
          <dgm:chMax val="1"/>
          <dgm:bulletEnabled val="1"/>
        </dgm:presLayoutVars>
      </dgm:prSet>
      <dgm:spPr/>
    </dgm:pt>
    <dgm:pt modelId="{2E9D600D-A5B7-4A28-BC75-EC61AFCADC1F}" type="pres">
      <dgm:prSet presAssocID="{C44981BB-D537-4E6A-A8A4-FAD2F0E5D764}" presName="descendantText" presStyleLbl="alignAccFollowNode1" presStyleIdx="0" presStyleCnt="5">
        <dgm:presLayoutVars>
          <dgm:bulletEnabled val="1"/>
        </dgm:presLayoutVars>
      </dgm:prSet>
      <dgm:spPr/>
    </dgm:pt>
    <dgm:pt modelId="{BFA23223-7040-4943-B977-345C6951D0C2}" type="pres">
      <dgm:prSet presAssocID="{36474228-9319-4351-9144-CEF58F04AEC3}" presName="sp" presStyleCnt="0"/>
      <dgm:spPr/>
    </dgm:pt>
    <dgm:pt modelId="{8C12AE96-21F2-4CA1-AF09-ADC882BBE445}" type="pres">
      <dgm:prSet presAssocID="{3EBCA45F-CF84-4537-8E70-FC2C66128846}" presName="linNode" presStyleCnt="0"/>
      <dgm:spPr/>
    </dgm:pt>
    <dgm:pt modelId="{6779FBB8-7831-4A8D-BC66-60D3D2439E09}" type="pres">
      <dgm:prSet presAssocID="{3EBCA45F-CF84-4537-8E70-FC2C66128846}" presName="parentText" presStyleLbl="node1" presStyleIdx="1" presStyleCnt="5">
        <dgm:presLayoutVars>
          <dgm:chMax val="1"/>
          <dgm:bulletEnabled val="1"/>
        </dgm:presLayoutVars>
      </dgm:prSet>
      <dgm:spPr/>
    </dgm:pt>
    <dgm:pt modelId="{0668E52D-8D11-4E65-8FAA-67B157B11C20}" type="pres">
      <dgm:prSet presAssocID="{3EBCA45F-CF84-4537-8E70-FC2C66128846}" presName="descendantText" presStyleLbl="alignAccFollowNode1" presStyleIdx="1" presStyleCnt="5">
        <dgm:presLayoutVars>
          <dgm:bulletEnabled val="1"/>
        </dgm:presLayoutVars>
      </dgm:prSet>
      <dgm:spPr/>
    </dgm:pt>
    <dgm:pt modelId="{C4821093-3AE2-41F4-BA76-CE2B312613C4}" type="pres">
      <dgm:prSet presAssocID="{4E5EC936-81B6-4544-A0AE-7A069731CA7F}" presName="sp" presStyleCnt="0"/>
      <dgm:spPr/>
    </dgm:pt>
    <dgm:pt modelId="{42789FA0-EF1A-4D7C-88A3-7DDC45202356}" type="pres">
      <dgm:prSet presAssocID="{59E740D3-56A2-47AD-B3EB-24BC4942E203}" presName="linNode" presStyleCnt="0"/>
      <dgm:spPr/>
    </dgm:pt>
    <dgm:pt modelId="{25C009E9-4A18-4476-B6B7-463E2F5BE2BD}" type="pres">
      <dgm:prSet presAssocID="{59E740D3-56A2-47AD-B3EB-24BC4942E203}" presName="parentText" presStyleLbl="node1" presStyleIdx="2" presStyleCnt="5">
        <dgm:presLayoutVars>
          <dgm:chMax val="1"/>
          <dgm:bulletEnabled val="1"/>
        </dgm:presLayoutVars>
      </dgm:prSet>
      <dgm:spPr/>
    </dgm:pt>
    <dgm:pt modelId="{27F10C75-6FDA-4FC1-9EA1-88203BF54B86}" type="pres">
      <dgm:prSet presAssocID="{59E740D3-56A2-47AD-B3EB-24BC4942E203}" presName="descendantText" presStyleLbl="alignAccFollowNode1" presStyleIdx="2" presStyleCnt="5">
        <dgm:presLayoutVars>
          <dgm:bulletEnabled val="1"/>
        </dgm:presLayoutVars>
      </dgm:prSet>
      <dgm:spPr/>
    </dgm:pt>
    <dgm:pt modelId="{3F0A8F58-FEA6-4CFC-918A-859AAEEBE373}" type="pres">
      <dgm:prSet presAssocID="{B9AD8C78-E22E-46C7-ABAA-64B794EC9987}" presName="sp" presStyleCnt="0"/>
      <dgm:spPr/>
    </dgm:pt>
    <dgm:pt modelId="{7C5EAB50-4AF0-4632-BC21-56A710AB6178}" type="pres">
      <dgm:prSet presAssocID="{3624C3B9-2F29-44AA-9349-1FA645E2B873}" presName="linNode" presStyleCnt="0"/>
      <dgm:spPr/>
    </dgm:pt>
    <dgm:pt modelId="{AE234FAF-DB04-44FF-A626-6BA680D109F1}" type="pres">
      <dgm:prSet presAssocID="{3624C3B9-2F29-44AA-9349-1FA645E2B873}" presName="parentText" presStyleLbl="node1" presStyleIdx="3" presStyleCnt="5">
        <dgm:presLayoutVars>
          <dgm:chMax val="1"/>
          <dgm:bulletEnabled val="1"/>
        </dgm:presLayoutVars>
      </dgm:prSet>
      <dgm:spPr/>
    </dgm:pt>
    <dgm:pt modelId="{8EB47784-E1C1-4AEC-8D2F-1B5762BD559A}" type="pres">
      <dgm:prSet presAssocID="{3624C3B9-2F29-44AA-9349-1FA645E2B873}" presName="descendantText" presStyleLbl="alignAccFollowNode1" presStyleIdx="3" presStyleCnt="5">
        <dgm:presLayoutVars>
          <dgm:bulletEnabled val="1"/>
        </dgm:presLayoutVars>
      </dgm:prSet>
      <dgm:spPr/>
    </dgm:pt>
    <dgm:pt modelId="{948DD3FB-F218-49C6-AC15-EAC69E742F09}" type="pres">
      <dgm:prSet presAssocID="{50A2FD94-3ABB-4623-AAAA-DFAF8102E56B}" presName="sp" presStyleCnt="0"/>
      <dgm:spPr/>
    </dgm:pt>
    <dgm:pt modelId="{5EFD630E-D439-4417-9D7F-599118A9B0F0}" type="pres">
      <dgm:prSet presAssocID="{325B5FB4-DE49-462E-A4B7-BF199E4BEC8E}" presName="linNode" presStyleCnt="0"/>
      <dgm:spPr/>
    </dgm:pt>
    <dgm:pt modelId="{09D6A863-5563-403F-B5FC-811641AEBE64}" type="pres">
      <dgm:prSet presAssocID="{325B5FB4-DE49-462E-A4B7-BF199E4BEC8E}" presName="parentText" presStyleLbl="node1" presStyleIdx="4" presStyleCnt="5">
        <dgm:presLayoutVars>
          <dgm:chMax val="1"/>
          <dgm:bulletEnabled val="1"/>
        </dgm:presLayoutVars>
      </dgm:prSet>
      <dgm:spPr/>
    </dgm:pt>
    <dgm:pt modelId="{E0E7C859-98C2-4961-B1C7-FE44EDBC2C38}" type="pres">
      <dgm:prSet presAssocID="{325B5FB4-DE49-462E-A4B7-BF199E4BEC8E}" presName="descendantText" presStyleLbl="alignAccFollowNode1" presStyleIdx="4" presStyleCnt="5">
        <dgm:presLayoutVars>
          <dgm:bulletEnabled val="1"/>
        </dgm:presLayoutVars>
      </dgm:prSet>
      <dgm:spPr/>
    </dgm:pt>
  </dgm:ptLst>
  <dgm:cxnLst>
    <dgm:cxn modelId="{1D094B39-B97F-4E90-82F8-BA59824493E9}" type="presOf" srcId="{325B5FB4-DE49-462E-A4B7-BF199E4BEC8E}" destId="{09D6A863-5563-403F-B5FC-811641AEBE64}" srcOrd="0" destOrd="0" presId="urn:microsoft.com/office/officeart/2005/8/layout/vList5"/>
    <dgm:cxn modelId="{5C9DF03E-79D0-4B81-A9DB-E6907FFBEFF1}" srcId="{3EBCA45F-CF84-4537-8E70-FC2C66128846}" destId="{923D65E8-6774-47D0-BABF-8F5CD26356F0}" srcOrd="0" destOrd="0" parTransId="{0F74B817-8185-46DA-B6A5-44978791F11C}" sibTransId="{5310EEEB-115A-425A-8F96-8BA68883C579}"/>
    <dgm:cxn modelId="{1C3FE940-0491-492A-9325-CD60AAD2D93D}" srcId="{B5023801-BCA1-40E6-AB92-8285A2D93372}" destId="{325B5FB4-DE49-462E-A4B7-BF199E4BEC8E}" srcOrd="4" destOrd="0" parTransId="{95E3A740-0F66-4228-BDD8-055423F3CF84}" sibTransId="{C3E69AA3-3A28-4E63-A978-F8606F27C9B0}"/>
    <dgm:cxn modelId="{498AA45D-943F-4737-9874-862C29102F02}" type="presOf" srcId="{3624C3B9-2F29-44AA-9349-1FA645E2B873}" destId="{AE234FAF-DB04-44FF-A626-6BA680D109F1}" srcOrd="0" destOrd="0" presId="urn:microsoft.com/office/officeart/2005/8/layout/vList5"/>
    <dgm:cxn modelId="{FF987362-BB7D-49FF-BEE9-297F0DE844FA}" type="presOf" srcId="{2D7EF3F6-BA21-4AA6-8232-1DA1199A4AB1}" destId="{27F10C75-6FDA-4FC1-9EA1-88203BF54B86}" srcOrd="0" destOrd="0" presId="urn:microsoft.com/office/officeart/2005/8/layout/vList5"/>
    <dgm:cxn modelId="{A2B11D63-5025-4656-8F75-AC81DB85410A}" srcId="{3624C3B9-2F29-44AA-9349-1FA645E2B873}" destId="{D00DCBB3-EDF8-4B32-AE2E-F7976E46E59B}" srcOrd="0" destOrd="0" parTransId="{8C47B4EC-EB64-42CB-94D7-C153935D81D3}" sibTransId="{A58AB0FB-13BB-47A4-B2C8-E459B3624009}"/>
    <dgm:cxn modelId="{0A048649-06A1-43B1-AEB4-1C333E798569}" type="presOf" srcId="{923D65E8-6774-47D0-BABF-8F5CD26356F0}" destId="{0668E52D-8D11-4E65-8FAA-67B157B11C20}" srcOrd="0" destOrd="0" presId="urn:microsoft.com/office/officeart/2005/8/layout/vList5"/>
    <dgm:cxn modelId="{538B3C70-D272-4E1B-8E00-05A993C06BF0}" type="presOf" srcId="{59E740D3-56A2-47AD-B3EB-24BC4942E203}" destId="{25C009E9-4A18-4476-B6B7-463E2F5BE2BD}" srcOrd="0" destOrd="0" presId="urn:microsoft.com/office/officeart/2005/8/layout/vList5"/>
    <dgm:cxn modelId="{88240953-B7BC-48FD-A39E-F3E43C9042E2}" type="presOf" srcId="{98A4A538-7DB9-4F60-934D-7389AD557217}" destId="{E0E7C859-98C2-4961-B1C7-FE44EDBC2C38}" srcOrd="0" destOrd="0" presId="urn:microsoft.com/office/officeart/2005/8/layout/vList5"/>
    <dgm:cxn modelId="{B2729E84-A32A-431E-8EEA-7FBBB6ED48E7}" srcId="{325B5FB4-DE49-462E-A4B7-BF199E4BEC8E}" destId="{98A4A538-7DB9-4F60-934D-7389AD557217}" srcOrd="0" destOrd="0" parTransId="{ACC17D00-97D1-4F7E-BC98-14DEEAA8C9F7}" sibTransId="{6D5B48CD-5F24-44DD-A025-B3A3156DBDAE}"/>
    <dgm:cxn modelId="{34A37896-EE1B-4B23-BE89-EA63AB0AB56E}" srcId="{59E740D3-56A2-47AD-B3EB-24BC4942E203}" destId="{2D7EF3F6-BA21-4AA6-8232-1DA1199A4AB1}" srcOrd="0" destOrd="0" parTransId="{DD750E01-85C7-4C9B-8A07-3B1C088566DD}" sibTransId="{2F1AEFD4-054B-4FCF-8296-D4AE51E78E86}"/>
    <dgm:cxn modelId="{1330E098-D8BB-4384-8429-7EF835D4EB6F}" srcId="{B5023801-BCA1-40E6-AB92-8285A2D93372}" destId="{59E740D3-56A2-47AD-B3EB-24BC4942E203}" srcOrd="2" destOrd="0" parTransId="{7BC25EA6-2046-4115-A429-7C2F292AB8FE}" sibTransId="{B9AD8C78-E22E-46C7-ABAA-64B794EC9987}"/>
    <dgm:cxn modelId="{BD5865A0-E825-43DC-AD88-3D40176208CB}" srcId="{B5023801-BCA1-40E6-AB92-8285A2D93372}" destId="{C44981BB-D537-4E6A-A8A4-FAD2F0E5D764}" srcOrd="0" destOrd="0" parTransId="{3B671B9C-6752-44BF-8734-B8F42405987F}" sibTransId="{36474228-9319-4351-9144-CEF58F04AEC3}"/>
    <dgm:cxn modelId="{2BF171AE-21FA-44A6-93A5-7DBF0833B3F2}" srcId="{B5023801-BCA1-40E6-AB92-8285A2D93372}" destId="{3EBCA45F-CF84-4537-8E70-FC2C66128846}" srcOrd="1" destOrd="0" parTransId="{3A9FE763-EA79-459E-BEEB-A6D0AEF731BF}" sibTransId="{4E5EC936-81B6-4544-A0AE-7A069731CA7F}"/>
    <dgm:cxn modelId="{3622DED2-1D31-4341-83FC-0A933256AC20}" type="presOf" srcId="{C44981BB-D537-4E6A-A8A4-FAD2F0E5D764}" destId="{89298062-CD82-491C-8EBC-0256102885AF}" srcOrd="0" destOrd="0" presId="urn:microsoft.com/office/officeart/2005/8/layout/vList5"/>
    <dgm:cxn modelId="{7CB96CE9-244C-46A1-BDA3-8BFBA5767C9A}" srcId="{B5023801-BCA1-40E6-AB92-8285A2D93372}" destId="{3624C3B9-2F29-44AA-9349-1FA645E2B873}" srcOrd="3" destOrd="0" parTransId="{F5962806-5BCC-47CE-82A5-73A9041A32BC}" sibTransId="{50A2FD94-3ABB-4623-AAAA-DFAF8102E56B}"/>
    <dgm:cxn modelId="{4D9C8EEE-D466-45E8-A11E-867C8146D07A}" type="presOf" srcId="{B5023801-BCA1-40E6-AB92-8285A2D93372}" destId="{3C7F17A0-8798-4677-BCE3-1256ED316867}" srcOrd="0" destOrd="0" presId="urn:microsoft.com/office/officeart/2005/8/layout/vList5"/>
    <dgm:cxn modelId="{D0C650F7-40FF-4C2D-9631-36DB04C4CF17}" type="presOf" srcId="{D00DCBB3-EDF8-4B32-AE2E-F7976E46E59B}" destId="{8EB47784-E1C1-4AEC-8D2F-1B5762BD559A}" srcOrd="0" destOrd="0" presId="urn:microsoft.com/office/officeart/2005/8/layout/vList5"/>
    <dgm:cxn modelId="{D20032F9-7C8B-45B3-9B02-D6B0A0A7AAEC}" srcId="{C44981BB-D537-4E6A-A8A4-FAD2F0E5D764}" destId="{7925FD91-4D03-4660-9F9B-F8D5F25091A7}" srcOrd="0" destOrd="0" parTransId="{EF4C6327-E5BC-4571-8387-63571BB70724}" sibTransId="{CAE31C72-CFED-4980-9076-F161BCC5B72F}"/>
    <dgm:cxn modelId="{D217B0FB-78AC-4B7F-8819-57A0E323A46B}" type="presOf" srcId="{7925FD91-4D03-4660-9F9B-F8D5F25091A7}" destId="{2E9D600D-A5B7-4A28-BC75-EC61AFCADC1F}" srcOrd="0" destOrd="0" presId="urn:microsoft.com/office/officeart/2005/8/layout/vList5"/>
    <dgm:cxn modelId="{E84B1BFD-BFD2-4EC1-BA33-14D2F8864686}" type="presOf" srcId="{3EBCA45F-CF84-4537-8E70-FC2C66128846}" destId="{6779FBB8-7831-4A8D-BC66-60D3D2439E09}" srcOrd="0" destOrd="0" presId="urn:microsoft.com/office/officeart/2005/8/layout/vList5"/>
    <dgm:cxn modelId="{577B4A95-621B-467B-AA23-9315C9FFEA60}" type="presParOf" srcId="{3C7F17A0-8798-4677-BCE3-1256ED316867}" destId="{9E6E5714-647C-4E10-A1DC-80CCDE35DAC8}" srcOrd="0" destOrd="0" presId="urn:microsoft.com/office/officeart/2005/8/layout/vList5"/>
    <dgm:cxn modelId="{0C8D6536-C371-47D5-8009-35F4AC9468D4}" type="presParOf" srcId="{9E6E5714-647C-4E10-A1DC-80CCDE35DAC8}" destId="{89298062-CD82-491C-8EBC-0256102885AF}" srcOrd="0" destOrd="0" presId="urn:microsoft.com/office/officeart/2005/8/layout/vList5"/>
    <dgm:cxn modelId="{8358324A-3EDE-4E50-A4A0-E705F969C912}" type="presParOf" srcId="{9E6E5714-647C-4E10-A1DC-80CCDE35DAC8}" destId="{2E9D600D-A5B7-4A28-BC75-EC61AFCADC1F}" srcOrd="1" destOrd="0" presId="urn:microsoft.com/office/officeart/2005/8/layout/vList5"/>
    <dgm:cxn modelId="{3980E427-B252-4749-9E2C-E70E4C1219D7}" type="presParOf" srcId="{3C7F17A0-8798-4677-BCE3-1256ED316867}" destId="{BFA23223-7040-4943-B977-345C6951D0C2}" srcOrd="1" destOrd="0" presId="urn:microsoft.com/office/officeart/2005/8/layout/vList5"/>
    <dgm:cxn modelId="{1B7E3BE6-B7D5-4382-9C60-7290C2B92AA6}" type="presParOf" srcId="{3C7F17A0-8798-4677-BCE3-1256ED316867}" destId="{8C12AE96-21F2-4CA1-AF09-ADC882BBE445}" srcOrd="2" destOrd="0" presId="urn:microsoft.com/office/officeart/2005/8/layout/vList5"/>
    <dgm:cxn modelId="{5D937361-2E03-4E7F-B1AE-82939493A769}" type="presParOf" srcId="{8C12AE96-21F2-4CA1-AF09-ADC882BBE445}" destId="{6779FBB8-7831-4A8D-BC66-60D3D2439E09}" srcOrd="0" destOrd="0" presId="urn:microsoft.com/office/officeart/2005/8/layout/vList5"/>
    <dgm:cxn modelId="{C4173F0A-F2F2-4646-B897-9104D1BE93EC}" type="presParOf" srcId="{8C12AE96-21F2-4CA1-AF09-ADC882BBE445}" destId="{0668E52D-8D11-4E65-8FAA-67B157B11C20}" srcOrd="1" destOrd="0" presId="urn:microsoft.com/office/officeart/2005/8/layout/vList5"/>
    <dgm:cxn modelId="{1C5C0EFF-6341-4F8A-909B-7E0F6A463620}" type="presParOf" srcId="{3C7F17A0-8798-4677-BCE3-1256ED316867}" destId="{C4821093-3AE2-41F4-BA76-CE2B312613C4}" srcOrd="3" destOrd="0" presId="urn:microsoft.com/office/officeart/2005/8/layout/vList5"/>
    <dgm:cxn modelId="{7955BF53-C92A-4A27-8FEF-3740DEDAE92A}" type="presParOf" srcId="{3C7F17A0-8798-4677-BCE3-1256ED316867}" destId="{42789FA0-EF1A-4D7C-88A3-7DDC45202356}" srcOrd="4" destOrd="0" presId="urn:microsoft.com/office/officeart/2005/8/layout/vList5"/>
    <dgm:cxn modelId="{CEC05D46-D3B3-491B-A6EA-3A9ACD0CEAA0}" type="presParOf" srcId="{42789FA0-EF1A-4D7C-88A3-7DDC45202356}" destId="{25C009E9-4A18-4476-B6B7-463E2F5BE2BD}" srcOrd="0" destOrd="0" presId="urn:microsoft.com/office/officeart/2005/8/layout/vList5"/>
    <dgm:cxn modelId="{7D89E9C9-A9B9-4144-9985-87EA8EFF1521}" type="presParOf" srcId="{42789FA0-EF1A-4D7C-88A3-7DDC45202356}" destId="{27F10C75-6FDA-4FC1-9EA1-88203BF54B86}" srcOrd="1" destOrd="0" presId="urn:microsoft.com/office/officeart/2005/8/layout/vList5"/>
    <dgm:cxn modelId="{B792FF17-AE34-4B0F-B05B-3A3344E802CC}" type="presParOf" srcId="{3C7F17A0-8798-4677-BCE3-1256ED316867}" destId="{3F0A8F58-FEA6-4CFC-918A-859AAEEBE373}" srcOrd="5" destOrd="0" presId="urn:microsoft.com/office/officeart/2005/8/layout/vList5"/>
    <dgm:cxn modelId="{B58417AE-34E6-4971-AA6E-576B13FB4331}" type="presParOf" srcId="{3C7F17A0-8798-4677-BCE3-1256ED316867}" destId="{7C5EAB50-4AF0-4632-BC21-56A710AB6178}" srcOrd="6" destOrd="0" presId="urn:microsoft.com/office/officeart/2005/8/layout/vList5"/>
    <dgm:cxn modelId="{BAC60576-F5D6-4D1F-8E9E-ED92B8A19F3C}" type="presParOf" srcId="{7C5EAB50-4AF0-4632-BC21-56A710AB6178}" destId="{AE234FAF-DB04-44FF-A626-6BA680D109F1}" srcOrd="0" destOrd="0" presId="urn:microsoft.com/office/officeart/2005/8/layout/vList5"/>
    <dgm:cxn modelId="{DEC9A7FD-13BA-4A9B-BE2A-C7D2E390E76D}" type="presParOf" srcId="{7C5EAB50-4AF0-4632-BC21-56A710AB6178}" destId="{8EB47784-E1C1-4AEC-8D2F-1B5762BD559A}" srcOrd="1" destOrd="0" presId="urn:microsoft.com/office/officeart/2005/8/layout/vList5"/>
    <dgm:cxn modelId="{535684F7-E8B6-4808-95D0-9603BBDA4E05}" type="presParOf" srcId="{3C7F17A0-8798-4677-BCE3-1256ED316867}" destId="{948DD3FB-F218-49C6-AC15-EAC69E742F09}" srcOrd="7" destOrd="0" presId="urn:microsoft.com/office/officeart/2005/8/layout/vList5"/>
    <dgm:cxn modelId="{DF1C30B7-AF3F-4DAA-8752-9F55D74F1A88}" type="presParOf" srcId="{3C7F17A0-8798-4677-BCE3-1256ED316867}" destId="{5EFD630E-D439-4417-9D7F-599118A9B0F0}" srcOrd="8" destOrd="0" presId="urn:microsoft.com/office/officeart/2005/8/layout/vList5"/>
    <dgm:cxn modelId="{5192E39D-01FE-4B05-BFF0-4BEEAB5B7D1A}" type="presParOf" srcId="{5EFD630E-D439-4417-9D7F-599118A9B0F0}" destId="{09D6A863-5563-403F-B5FC-811641AEBE64}" srcOrd="0" destOrd="0" presId="urn:microsoft.com/office/officeart/2005/8/layout/vList5"/>
    <dgm:cxn modelId="{E45E8550-27D1-4EAE-B6A1-E7B8CDA1664A}" type="presParOf" srcId="{5EFD630E-D439-4417-9D7F-599118A9B0F0}" destId="{E0E7C859-98C2-4961-B1C7-FE44EDBC2C3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023801-BCA1-40E6-AB92-8285A2D9337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44981BB-D537-4E6A-A8A4-FAD2F0E5D764}">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dirty="0"/>
            <a:t>Missions :</a:t>
          </a:r>
          <a:endParaRPr lang="en-US" dirty="0"/>
        </a:p>
      </dgm:t>
    </dgm:pt>
    <dgm:pt modelId="{3B671B9C-6752-44BF-8734-B8F42405987F}" type="parTrans" cxnId="{BD5865A0-E825-43DC-AD88-3D40176208CB}">
      <dgm:prSet/>
      <dgm:spPr/>
      <dgm:t>
        <a:bodyPr/>
        <a:lstStyle/>
        <a:p>
          <a:endParaRPr lang="en-US"/>
        </a:p>
      </dgm:t>
    </dgm:pt>
    <dgm:pt modelId="{36474228-9319-4351-9144-CEF58F04AEC3}" type="sibTrans" cxnId="{BD5865A0-E825-43DC-AD88-3D40176208CB}">
      <dgm:prSet/>
      <dgm:spPr/>
      <dgm:t>
        <a:bodyPr/>
        <a:lstStyle/>
        <a:p>
          <a:endParaRPr lang="en-US"/>
        </a:p>
      </dgm:t>
    </dgm:pt>
    <dgm:pt modelId="{7925FD91-4D03-4660-9F9B-F8D5F25091A7}">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solidFill>
                <a:schemeClr val="tx1"/>
              </a:solidFill>
            </a:rPr>
            <a:t>Idem sous location département, avec accompagnement social plus soutenu</a:t>
          </a:r>
          <a:endParaRPr lang="en-US" dirty="0">
            <a:solidFill>
              <a:schemeClr val="tx1"/>
            </a:solidFill>
          </a:endParaRPr>
        </a:p>
      </dgm:t>
    </dgm:pt>
    <dgm:pt modelId="{EF4C6327-E5BC-4571-8387-63571BB70724}" type="parTrans" cxnId="{D20032F9-7C8B-45B3-9B02-D6B0A0A7AAEC}">
      <dgm:prSet/>
      <dgm:spPr/>
      <dgm:t>
        <a:bodyPr/>
        <a:lstStyle/>
        <a:p>
          <a:endParaRPr lang="en-US"/>
        </a:p>
      </dgm:t>
    </dgm:pt>
    <dgm:pt modelId="{CAE31C72-CFED-4980-9076-F161BCC5B72F}" type="sibTrans" cxnId="{D20032F9-7C8B-45B3-9B02-D6B0A0A7AAEC}">
      <dgm:prSet/>
      <dgm:spPr/>
      <dgm:t>
        <a:bodyPr/>
        <a:lstStyle/>
        <a:p>
          <a:endParaRPr lang="en-US"/>
        </a:p>
      </dgm:t>
    </dgm:pt>
    <dgm:pt modelId="{3EBCA45F-CF84-4537-8E70-FC2C66128846}">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Publics :</a:t>
          </a:r>
          <a:endParaRPr lang="en-US"/>
        </a:p>
      </dgm:t>
    </dgm:pt>
    <dgm:pt modelId="{3A9FE763-EA79-459E-BEEB-A6D0AEF731BF}" type="parTrans" cxnId="{2BF171AE-21FA-44A6-93A5-7DBF0833B3F2}">
      <dgm:prSet/>
      <dgm:spPr/>
      <dgm:t>
        <a:bodyPr/>
        <a:lstStyle/>
        <a:p>
          <a:endParaRPr lang="en-US"/>
        </a:p>
      </dgm:t>
    </dgm:pt>
    <dgm:pt modelId="{4E5EC936-81B6-4544-A0AE-7A069731CA7F}" type="sibTrans" cxnId="{2BF171AE-21FA-44A6-93A5-7DBF0833B3F2}">
      <dgm:prSet/>
      <dgm:spPr/>
      <dgm:t>
        <a:bodyPr/>
        <a:lstStyle/>
        <a:p>
          <a:endParaRPr lang="en-US"/>
        </a:p>
      </dgm:t>
    </dgm:pt>
    <dgm:pt modelId="{923D65E8-6774-47D0-BABF-8F5CD26356F0}">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Idem</a:t>
          </a:r>
          <a:endParaRPr lang="en-US" dirty="0"/>
        </a:p>
      </dgm:t>
    </dgm:pt>
    <dgm:pt modelId="{0F74B817-8185-46DA-B6A5-44978791F11C}" type="parTrans" cxnId="{5C9DF03E-79D0-4B81-A9DB-E6907FFBEFF1}">
      <dgm:prSet/>
      <dgm:spPr/>
      <dgm:t>
        <a:bodyPr/>
        <a:lstStyle/>
        <a:p>
          <a:endParaRPr lang="en-US"/>
        </a:p>
      </dgm:t>
    </dgm:pt>
    <dgm:pt modelId="{5310EEEB-115A-425A-8F96-8BA68883C579}" type="sibTrans" cxnId="{5C9DF03E-79D0-4B81-A9DB-E6907FFBEFF1}">
      <dgm:prSet/>
      <dgm:spPr/>
      <dgm:t>
        <a:bodyPr/>
        <a:lstStyle/>
        <a:p>
          <a:endParaRPr lang="en-US"/>
        </a:p>
      </dgm:t>
    </dgm:pt>
    <dgm:pt modelId="{59E740D3-56A2-47AD-B3EB-24BC4942E203}">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Durée de séjour :</a:t>
          </a:r>
          <a:endParaRPr lang="en-US"/>
        </a:p>
      </dgm:t>
    </dgm:pt>
    <dgm:pt modelId="{7BC25EA6-2046-4115-A429-7C2F292AB8FE}" type="parTrans" cxnId="{1330E098-D8BB-4384-8429-7EF835D4EB6F}">
      <dgm:prSet/>
      <dgm:spPr/>
      <dgm:t>
        <a:bodyPr/>
        <a:lstStyle/>
        <a:p>
          <a:endParaRPr lang="en-US"/>
        </a:p>
      </dgm:t>
    </dgm:pt>
    <dgm:pt modelId="{B9AD8C78-E22E-46C7-ABAA-64B794EC9987}" type="sibTrans" cxnId="{1330E098-D8BB-4384-8429-7EF835D4EB6F}">
      <dgm:prSet/>
      <dgm:spPr/>
      <dgm:t>
        <a:bodyPr/>
        <a:lstStyle/>
        <a:p>
          <a:endParaRPr lang="en-US"/>
        </a:p>
      </dgm:t>
    </dgm:pt>
    <dgm:pt modelId="{2D7EF3F6-BA21-4AA6-8232-1DA1199A4AB1}">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12 mois (18 exceptionnellement)</a:t>
          </a:r>
          <a:endParaRPr lang="en-US" dirty="0"/>
        </a:p>
      </dgm:t>
    </dgm:pt>
    <dgm:pt modelId="{DD750E01-85C7-4C9B-8A07-3B1C088566DD}" type="parTrans" cxnId="{34A37896-EE1B-4B23-BE89-EA63AB0AB56E}">
      <dgm:prSet/>
      <dgm:spPr/>
      <dgm:t>
        <a:bodyPr/>
        <a:lstStyle/>
        <a:p>
          <a:endParaRPr lang="en-US"/>
        </a:p>
      </dgm:t>
    </dgm:pt>
    <dgm:pt modelId="{2F1AEFD4-054B-4FCF-8296-D4AE51E78E86}" type="sibTrans" cxnId="{34A37896-EE1B-4B23-BE89-EA63AB0AB56E}">
      <dgm:prSet/>
      <dgm:spPr/>
      <dgm:t>
        <a:bodyPr/>
        <a:lstStyle/>
        <a:p>
          <a:endParaRPr lang="en-US"/>
        </a:p>
      </dgm:t>
    </dgm:pt>
    <dgm:pt modelId="{3624C3B9-2F29-44AA-9349-1FA645E2B873}">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Participation / loyer :</a:t>
          </a:r>
          <a:endParaRPr lang="en-US"/>
        </a:p>
      </dgm:t>
    </dgm:pt>
    <dgm:pt modelId="{F5962806-5BCC-47CE-82A5-73A9041A32BC}" type="parTrans" cxnId="{7CB96CE9-244C-46A1-BDA3-8BFBA5767C9A}">
      <dgm:prSet/>
      <dgm:spPr/>
      <dgm:t>
        <a:bodyPr/>
        <a:lstStyle/>
        <a:p>
          <a:endParaRPr lang="en-US"/>
        </a:p>
      </dgm:t>
    </dgm:pt>
    <dgm:pt modelId="{50A2FD94-3ABB-4623-AAAA-DFAF8102E56B}" type="sibTrans" cxnId="{7CB96CE9-244C-46A1-BDA3-8BFBA5767C9A}">
      <dgm:prSet/>
      <dgm:spPr/>
      <dgm:t>
        <a:bodyPr/>
        <a:lstStyle/>
        <a:p>
          <a:endParaRPr lang="en-US"/>
        </a:p>
      </dgm:t>
    </dgm:pt>
    <dgm:pt modelId="{D00DCBB3-EDF8-4B32-AE2E-F7976E46E59B}">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kumimoji="0" lang="fr-FR" b="0" i="0" u="none" strike="noStrike" cap="none" spc="0" normalizeH="0" baseline="0" noProof="0" dirty="0">
              <a:ln>
                <a:noFill/>
              </a:ln>
              <a:solidFill>
                <a:schemeClr val="tx1"/>
              </a:solidFill>
              <a:effectLst/>
              <a:uLnTx/>
              <a:uFillTx/>
              <a:latin typeface="Calibri" panose="020F0502020204030204"/>
              <a:ea typeface="+mn-ea"/>
              <a:cs typeface="+mn-cs"/>
            </a:rPr>
            <a:t>Loyer avec possibilité de mobiliser une aide au logement</a:t>
          </a:r>
          <a:endParaRPr lang="en-US" dirty="0">
            <a:solidFill>
              <a:schemeClr val="tx1"/>
            </a:solidFill>
          </a:endParaRPr>
        </a:p>
      </dgm:t>
    </dgm:pt>
    <dgm:pt modelId="{8C47B4EC-EB64-42CB-94D7-C153935D81D3}" type="parTrans" cxnId="{A2B11D63-5025-4656-8F75-AC81DB85410A}">
      <dgm:prSet/>
      <dgm:spPr/>
      <dgm:t>
        <a:bodyPr/>
        <a:lstStyle/>
        <a:p>
          <a:endParaRPr lang="en-US"/>
        </a:p>
      </dgm:t>
    </dgm:pt>
    <dgm:pt modelId="{A58AB0FB-13BB-47A4-B2C8-E459B3624009}" type="sibTrans" cxnId="{A2B11D63-5025-4656-8F75-AC81DB85410A}">
      <dgm:prSet/>
      <dgm:spPr/>
      <dgm:t>
        <a:bodyPr/>
        <a:lstStyle/>
        <a:p>
          <a:endParaRPr lang="en-US"/>
        </a:p>
      </dgm:t>
    </dgm:pt>
    <dgm:pt modelId="{325B5FB4-DE49-462E-A4B7-BF199E4BEC8E}">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dirty="0"/>
            <a:t>Orientation :</a:t>
          </a:r>
          <a:endParaRPr lang="en-US" dirty="0"/>
        </a:p>
      </dgm:t>
    </dgm:pt>
    <dgm:pt modelId="{95E3A740-0F66-4228-BDD8-055423F3CF84}" type="parTrans" cxnId="{1C3FE940-0491-492A-9325-CD60AAD2D93D}">
      <dgm:prSet/>
      <dgm:spPr/>
      <dgm:t>
        <a:bodyPr/>
        <a:lstStyle/>
        <a:p>
          <a:endParaRPr lang="en-US"/>
        </a:p>
      </dgm:t>
    </dgm:pt>
    <dgm:pt modelId="{C3E69AA3-3A28-4E63-A978-F8606F27C9B0}" type="sibTrans" cxnId="{1C3FE940-0491-492A-9325-CD60AAD2D93D}">
      <dgm:prSet/>
      <dgm:spPr/>
      <dgm:t>
        <a:bodyPr/>
        <a:lstStyle/>
        <a:p>
          <a:endParaRPr lang="en-US"/>
        </a:p>
      </dgm:t>
    </dgm:pt>
    <dgm:pt modelId="{98A4A538-7DB9-4F60-934D-7389AD557217}">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en-US" dirty="0"/>
            <a:t>A </a:t>
          </a:r>
          <a:r>
            <a:rPr lang="en-US" dirty="0" err="1"/>
            <a:t>voir</a:t>
          </a:r>
          <a:r>
            <a:rPr lang="en-US" dirty="0"/>
            <a:t>? AGIR?</a:t>
          </a:r>
        </a:p>
      </dgm:t>
    </dgm:pt>
    <dgm:pt modelId="{ACC17D00-97D1-4F7E-BC98-14DEEAA8C9F7}" type="parTrans" cxnId="{B2729E84-A32A-431E-8EEA-7FBBB6ED48E7}">
      <dgm:prSet/>
      <dgm:spPr/>
      <dgm:t>
        <a:bodyPr/>
        <a:lstStyle/>
        <a:p>
          <a:endParaRPr lang="en-US"/>
        </a:p>
      </dgm:t>
    </dgm:pt>
    <dgm:pt modelId="{6D5B48CD-5F24-44DD-A025-B3A3156DBDAE}" type="sibTrans" cxnId="{B2729E84-A32A-431E-8EEA-7FBBB6ED48E7}">
      <dgm:prSet/>
      <dgm:spPr/>
      <dgm:t>
        <a:bodyPr/>
        <a:lstStyle/>
        <a:p>
          <a:endParaRPr lang="en-US"/>
        </a:p>
      </dgm:t>
    </dgm:pt>
    <dgm:pt modelId="{3C7F17A0-8798-4677-BCE3-1256ED316867}" type="pres">
      <dgm:prSet presAssocID="{B5023801-BCA1-40E6-AB92-8285A2D93372}" presName="Name0" presStyleCnt="0">
        <dgm:presLayoutVars>
          <dgm:dir/>
          <dgm:animLvl val="lvl"/>
          <dgm:resizeHandles val="exact"/>
        </dgm:presLayoutVars>
      </dgm:prSet>
      <dgm:spPr/>
    </dgm:pt>
    <dgm:pt modelId="{9E6E5714-647C-4E10-A1DC-80CCDE35DAC8}" type="pres">
      <dgm:prSet presAssocID="{C44981BB-D537-4E6A-A8A4-FAD2F0E5D764}" presName="linNode" presStyleCnt="0"/>
      <dgm:spPr/>
    </dgm:pt>
    <dgm:pt modelId="{89298062-CD82-491C-8EBC-0256102885AF}" type="pres">
      <dgm:prSet presAssocID="{C44981BB-D537-4E6A-A8A4-FAD2F0E5D764}" presName="parentText" presStyleLbl="node1" presStyleIdx="0" presStyleCnt="5">
        <dgm:presLayoutVars>
          <dgm:chMax val="1"/>
          <dgm:bulletEnabled val="1"/>
        </dgm:presLayoutVars>
      </dgm:prSet>
      <dgm:spPr/>
    </dgm:pt>
    <dgm:pt modelId="{2E9D600D-A5B7-4A28-BC75-EC61AFCADC1F}" type="pres">
      <dgm:prSet presAssocID="{C44981BB-D537-4E6A-A8A4-FAD2F0E5D764}" presName="descendantText" presStyleLbl="alignAccFollowNode1" presStyleIdx="0" presStyleCnt="5">
        <dgm:presLayoutVars>
          <dgm:bulletEnabled val="1"/>
        </dgm:presLayoutVars>
      </dgm:prSet>
      <dgm:spPr/>
    </dgm:pt>
    <dgm:pt modelId="{BFA23223-7040-4943-B977-345C6951D0C2}" type="pres">
      <dgm:prSet presAssocID="{36474228-9319-4351-9144-CEF58F04AEC3}" presName="sp" presStyleCnt="0"/>
      <dgm:spPr/>
    </dgm:pt>
    <dgm:pt modelId="{8C12AE96-21F2-4CA1-AF09-ADC882BBE445}" type="pres">
      <dgm:prSet presAssocID="{3EBCA45F-CF84-4537-8E70-FC2C66128846}" presName="linNode" presStyleCnt="0"/>
      <dgm:spPr/>
    </dgm:pt>
    <dgm:pt modelId="{6779FBB8-7831-4A8D-BC66-60D3D2439E09}" type="pres">
      <dgm:prSet presAssocID="{3EBCA45F-CF84-4537-8E70-FC2C66128846}" presName="parentText" presStyleLbl="node1" presStyleIdx="1" presStyleCnt="5">
        <dgm:presLayoutVars>
          <dgm:chMax val="1"/>
          <dgm:bulletEnabled val="1"/>
        </dgm:presLayoutVars>
      </dgm:prSet>
      <dgm:spPr/>
    </dgm:pt>
    <dgm:pt modelId="{0668E52D-8D11-4E65-8FAA-67B157B11C20}" type="pres">
      <dgm:prSet presAssocID="{3EBCA45F-CF84-4537-8E70-FC2C66128846}" presName="descendantText" presStyleLbl="alignAccFollowNode1" presStyleIdx="1" presStyleCnt="5">
        <dgm:presLayoutVars>
          <dgm:bulletEnabled val="1"/>
        </dgm:presLayoutVars>
      </dgm:prSet>
      <dgm:spPr/>
    </dgm:pt>
    <dgm:pt modelId="{C4821093-3AE2-41F4-BA76-CE2B312613C4}" type="pres">
      <dgm:prSet presAssocID="{4E5EC936-81B6-4544-A0AE-7A069731CA7F}" presName="sp" presStyleCnt="0"/>
      <dgm:spPr/>
    </dgm:pt>
    <dgm:pt modelId="{42789FA0-EF1A-4D7C-88A3-7DDC45202356}" type="pres">
      <dgm:prSet presAssocID="{59E740D3-56A2-47AD-B3EB-24BC4942E203}" presName="linNode" presStyleCnt="0"/>
      <dgm:spPr/>
    </dgm:pt>
    <dgm:pt modelId="{25C009E9-4A18-4476-B6B7-463E2F5BE2BD}" type="pres">
      <dgm:prSet presAssocID="{59E740D3-56A2-47AD-B3EB-24BC4942E203}" presName="parentText" presStyleLbl="node1" presStyleIdx="2" presStyleCnt="5">
        <dgm:presLayoutVars>
          <dgm:chMax val="1"/>
          <dgm:bulletEnabled val="1"/>
        </dgm:presLayoutVars>
      </dgm:prSet>
      <dgm:spPr/>
    </dgm:pt>
    <dgm:pt modelId="{27F10C75-6FDA-4FC1-9EA1-88203BF54B86}" type="pres">
      <dgm:prSet presAssocID="{59E740D3-56A2-47AD-B3EB-24BC4942E203}" presName="descendantText" presStyleLbl="alignAccFollowNode1" presStyleIdx="2" presStyleCnt="5">
        <dgm:presLayoutVars>
          <dgm:bulletEnabled val="1"/>
        </dgm:presLayoutVars>
      </dgm:prSet>
      <dgm:spPr/>
    </dgm:pt>
    <dgm:pt modelId="{3F0A8F58-FEA6-4CFC-918A-859AAEEBE373}" type="pres">
      <dgm:prSet presAssocID="{B9AD8C78-E22E-46C7-ABAA-64B794EC9987}" presName="sp" presStyleCnt="0"/>
      <dgm:spPr/>
    </dgm:pt>
    <dgm:pt modelId="{7C5EAB50-4AF0-4632-BC21-56A710AB6178}" type="pres">
      <dgm:prSet presAssocID="{3624C3B9-2F29-44AA-9349-1FA645E2B873}" presName="linNode" presStyleCnt="0"/>
      <dgm:spPr/>
    </dgm:pt>
    <dgm:pt modelId="{AE234FAF-DB04-44FF-A626-6BA680D109F1}" type="pres">
      <dgm:prSet presAssocID="{3624C3B9-2F29-44AA-9349-1FA645E2B873}" presName="parentText" presStyleLbl="node1" presStyleIdx="3" presStyleCnt="5">
        <dgm:presLayoutVars>
          <dgm:chMax val="1"/>
          <dgm:bulletEnabled val="1"/>
        </dgm:presLayoutVars>
      </dgm:prSet>
      <dgm:spPr/>
    </dgm:pt>
    <dgm:pt modelId="{8EB47784-E1C1-4AEC-8D2F-1B5762BD559A}" type="pres">
      <dgm:prSet presAssocID="{3624C3B9-2F29-44AA-9349-1FA645E2B873}" presName="descendantText" presStyleLbl="alignAccFollowNode1" presStyleIdx="3" presStyleCnt="5">
        <dgm:presLayoutVars>
          <dgm:bulletEnabled val="1"/>
        </dgm:presLayoutVars>
      </dgm:prSet>
      <dgm:spPr/>
    </dgm:pt>
    <dgm:pt modelId="{948DD3FB-F218-49C6-AC15-EAC69E742F09}" type="pres">
      <dgm:prSet presAssocID="{50A2FD94-3ABB-4623-AAAA-DFAF8102E56B}" presName="sp" presStyleCnt="0"/>
      <dgm:spPr/>
    </dgm:pt>
    <dgm:pt modelId="{5EFD630E-D439-4417-9D7F-599118A9B0F0}" type="pres">
      <dgm:prSet presAssocID="{325B5FB4-DE49-462E-A4B7-BF199E4BEC8E}" presName="linNode" presStyleCnt="0"/>
      <dgm:spPr/>
    </dgm:pt>
    <dgm:pt modelId="{09D6A863-5563-403F-B5FC-811641AEBE64}" type="pres">
      <dgm:prSet presAssocID="{325B5FB4-DE49-462E-A4B7-BF199E4BEC8E}" presName="parentText" presStyleLbl="node1" presStyleIdx="4" presStyleCnt="5">
        <dgm:presLayoutVars>
          <dgm:chMax val="1"/>
          <dgm:bulletEnabled val="1"/>
        </dgm:presLayoutVars>
      </dgm:prSet>
      <dgm:spPr/>
    </dgm:pt>
    <dgm:pt modelId="{E0E7C859-98C2-4961-B1C7-FE44EDBC2C38}" type="pres">
      <dgm:prSet presAssocID="{325B5FB4-DE49-462E-A4B7-BF199E4BEC8E}" presName="descendantText" presStyleLbl="alignAccFollowNode1" presStyleIdx="4" presStyleCnt="5">
        <dgm:presLayoutVars>
          <dgm:bulletEnabled val="1"/>
        </dgm:presLayoutVars>
      </dgm:prSet>
      <dgm:spPr/>
    </dgm:pt>
  </dgm:ptLst>
  <dgm:cxnLst>
    <dgm:cxn modelId="{1D094B39-B97F-4E90-82F8-BA59824493E9}" type="presOf" srcId="{325B5FB4-DE49-462E-A4B7-BF199E4BEC8E}" destId="{09D6A863-5563-403F-B5FC-811641AEBE64}" srcOrd="0" destOrd="0" presId="urn:microsoft.com/office/officeart/2005/8/layout/vList5"/>
    <dgm:cxn modelId="{5C9DF03E-79D0-4B81-A9DB-E6907FFBEFF1}" srcId="{3EBCA45F-CF84-4537-8E70-FC2C66128846}" destId="{923D65E8-6774-47D0-BABF-8F5CD26356F0}" srcOrd="0" destOrd="0" parTransId="{0F74B817-8185-46DA-B6A5-44978791F11C}" sibTransId="{5310EEEB-115A-425A-8F96-8BA68883C579}"/>
    <dgm:cxn modelId="{1C3FE940-0491-492A-9325-CD60AAD2D93D}" srcId="{B5023801-BCA1-40E6-AB92-8285A2D93372}" destId="{325B5FB4-DE49-462E-A4B7-BF199E4BEC8E}" srcOrd="4" destOrd="0" parTransId="{95E3A740-0F66-4228-BDD8-055423F3CF84}" sibTransId="{C3E69AA3-3A28-4E63-A978-F8606F27C9B0}"/>
    <dgm:cxn modelId="{498AA45D-943F-4737-9874-862C29102F02}" type="presOf" srcId="{3624C3B9-2F29-44AA-9349-1FA645E2B873}" destId="{AE234FAF-DB04-44FF-A626-6BA680D109F1}" srcOrd="0" destOrd="0" presId="urn:microsoft.com/office/officeart/2005/8/layout/vList5"/>
    <dgm:cxn modelId="{FF987362-BB7D-49FF-BEE9-297F0DE844FA}" type="presOf" srcId="{2D7EF3F6-BA21-4AA6-8232-1DA1199A4AB1}" destId="{27F10C75-6FDA-4FC1-9EA1-88203BF54B86}" srcOrd="0" destOrd="0" presId="urn:microsoft.com/office/officeart/2005/8/layout/vList5"/>
    <dgm:cxn modelId="{A2B11D63-5025-4656-8F75-AC81DB85410A}" srcId="{3624C3B9-2F29-44AA-9349-1FA645E2B873}" destId="{D00DCBB3-EDF8-4B32-AE2E-F7976E46E59B}" srcOrd="0" destOrd="0" parTransId="{8C47B4EC-EB64-42CB-94D7-C153935D81D3}" sibTransId="{A58AB0FB-13BB-47A4-B2C8-E459B3624009}"/>
    <dgm:cxn modelId="{0A048649-06A1-43B1-AEB4-1C333E798569}" type="presOf" srcId="{923D65E8-6774-47D0-BABF-8F5CD26356F0}" destId="{0668E52D-8D11-4E65-8FAA-67B157B11C20}" srcOrd="0" destOrd="0" presId="urn:microsoft.com/office/officeart/2005/8/layout/vList5"/>
    <dgm:cxn modelId="{538B3C70-D272-4E1B-8E00-05A993C06BF0}" type="presOf" srcId="{59E740D3-56A2-47AD-B3EB-24BC4942E203}" destId="{25C009E9-4A18-4476-B6B7-463E2F5BE2BD}" srcOrd="0" destOrd="0" presId="urn:microsoft.com/office/officeart/2005/8/layout/vList5"/>
    <dgm:cxn modelId="{88240953-B7BC-48FD-A39E-F3E43C9042E2}" type="presOf" srcId="{98A4A538-7DB9-4F60-934D-7389AD557217}" destId="{E0E7C859-98C2-4961-B1C7-FE44EDBC2C38}" srcOrd="0" destOrd="0" presId="urn:microsoft.com/office/officeart/2005/8/layout/vList5"/>
    <dgm:cxn modelId="{B2729E84-A32A-431E-8EEA-7FBBB6ED48E7}" srcId="{325B5FB4-DE49-462E-A4B7-BF199E4BEC8E}" destId="{98A4A538-7DB9-4F60-934D-7389AD557217}" srcOrd="0" destOrd="0" parTransId="{ACC17D00-97D1-4F7E-BC98-14DEEAA8C9F7}" sibTransId="{6D5B48CD-5F24-44DD-A025-B3A3156DBDAE}"/>
    <dgm:cxn modelId="{34A37896-EE1B-4B23-BE89-EA63AB0AB56E}" srcId="{59E740D3-56A2-47AD-B3EB-24BC4942E203}" destId="{2D7EF3F6-BA21-4AA6-8232-1DA1199A4AB1}" srcOrd="0" destOrd="0" parTransId="{DD750E01-85C7-4C9B-8A07-3B1C088566DD}" sibTransId="{2F1AEFD4-054B-4FCF-8296-D4AE51E78E86}"/>
    <dgm:cxn modelId="{1330E098-D8BB-4384-8429-7EF835D4EB6F}" srcId="{B5023801-BCA1-40E6-AB92-8285A2D93372}" destId="{59E740D3-56A2-47AD-B3EB-24BC4942E203}" srcOrd="2" destOrd="0" parTransId="{7BC25EA6-2046-4115-A429-7C2F292AB8FE}" sibTransId="{B9AD8C78-E22E-46C7-ABAA-64B794EC9987}"/>
    <dgm:cxn modelId="{BD5865A0-E825-43DC-AD88-3D40176208CB}" srcId="{B5023801-BCA1-40E6-AB92-8285A2D93372}" destId="{C44981BB-D537-4E6A-A8A4-FAD2F0E5D764}" srcOrd="0" destOrd="0" parTransId="{3B671B9C-6752-44BF-8734-B8F42405987F}" sibTransId="{36474228-9319-4351-9144-CEF58F04AEC3}"/>
    <dgm:cxn modelId="{2BF171AE-21FA-44A6-93A5-7DBF0833B3F2}" srcId="{B5023801-BCA1-40E6-AB92-8285A2D93372}" destId="{3EBCA45F-CF84-4537-8E70-FC2C66128846}" srcOrd="1" destOrd="0" parTransId="{3A9FE763-EA79-459E-BEEB-A6D0AEF731BF}" sibTransId="{4E5EC936-81B6-4544-A0AE-7A069731CA7F}"/>
    <dgm:cxn modelId="{3622DED2-1D31-4341-83FC-0A933256AC20}" type="presOf" srcId="{C44981BB-D537-4E6A-A8A4-FAD2F0E5D764}" destId="{89298062-CD82-491C-8EBC-0256102885AF}" srcOrd="0" destOrd="0" presId="urn:microsoft.com/office/officeart/2005/8/layout/vList5"/>
    <dgm:cxn modelId="{7CB96CE9-244C-46A1-BDA3-8BFBA5767C9A}" srcId="{B5023801-BCA1-40E6-AB92-8285A2D93372}" destId="{3624C3B9-2F29-44AA-9349-1FA645E2B873}" srcOrd="3" destOrd="0" parTransId="{F5962806-5BCC-47CE-82A5-73A9041A32BC}" sibTransId="{50A2FD94-3ABB-4623-AAAA-DFAF8102E56B}"/>
    <dgm:cxn modelId="{4D9C8EEE-D466-45E8-A11E-867C8146D07A}" type="presOf" srcId="{B5023801-BCA1-40E6-AB92-8285A2D93372}" destId="{3C7F17A0-8798-4677-BCE3-1256ED316867}" srcOrd="0" destOrd="0" presId="urn:microsoft.com/office/officeart/2005/8/layout/vList5"/>
    <dgm:cxn modelId="{D0C650F7-40FF-4C2D-9631-36DB04C4CF17}" type="presOf" srcId="{D00DCBB3-EDF8-4B32-AE2E-F7976E46E59B}" destId="{8EB47784-E1C1-4AEC-8D2F-1B5762BD559A}" srcOrd="0" destOrd="0" presId="urn:microsoft.com/office/officeart/2005/8/layout/vList5"/>
    <dgm:cxn modelId="{D20032F9-7C8B-45B3-9B02-D6B0A0A7AAEC}" srcId="{C44981BB-D537-4E6A-A8A4-FAD2F0E5D764}" destId="{7925FD91-4D03-4660-9F9B-F8D5F25091A7}" srcOrd="0" destOrd="0" parTransId="{EF4C6327-E5BC-4571-8387-63571BB70724}" sibTransId="{CAE31C72-CFED-4980-9076-F161BCC5B72F}"/>
    <dgm:cxn modelId="{D217B0FB-78AC-4B7F-8819-57A0E323A46B}" type="presOf" srcId="{7925FD91-4D03-4660-9F9B-F8D5F25091A7}" destId="{2E9D600D-A5B7-4A28-BC75-EC61AFCADC1F}" srcOrd="0" destOrd="0" presId="urn:microsoft.com/office/officeart/2005/8/layout/vList5"/>
    <dgm:cxn modelId="{E84B1BFD-BFD2-4EC1-BA33-14D2F8864686}" type="presOf" srcId="{3EBCA45F-CF84-4537-8E70-FC2C66128846}" destId="{6779FBB8-7831-4A8D-BC66-60D3D2439E09}" srcOrd="0" destOrd="0" presId="urn:microsoft.com/office/officeart/2005/8/layout/vList5"/>
    <dgm:cxn modelId="{577B4A95-621B-467B-AA23-9315C9FFEA60}" type="presParOf" srcId="{3C7F17A0-8798-4677-BCE3-1256ED316867}" destId="{9E6E5714-647C-4E10-A1DC-80CCDE35DAC8}" srcOrd="0" destOrd="0" presId="urn:microsoft.com/office/officeart/2005/8/layout/vList5"/>
    <dgm:cxn modelId="{0C8D6536-C371-47D5-8009-35F4AC9468D4}" type="presParOf" srcId="{9E6E5714-647C-4E10-A1DC-80CCDE35DAC8}" destId="{89298062-CD82-491C-8EBC-0256102885AF}" srcOrd="0" destOrd="0" presId="urn:microsoft.com/office/officeart/2005/8/layout/vList5"/>
    <dgm:cxn modelId="{8358324A-3EDE-4E50-A4A0-E705F969C912}" type="presParOf" srcId="{9E6E5714-647C-4E10-A1DC-80CCDE35DAC8}" destId="{2E9D600D-A5B7-4A28-BC75-EC61AFCADC1F}" srcOrd="1" destOrd="0" presId="urn:microsoft.com/office/officeart/2005/8/layout/vList5"/>
    <dgm:cxn modelId="{3980E427-B252-4749-9E2C-E70E4C1219D7}" type="presParOf" srcId="{3C7F17A0-8798-4677-BCE3-1256ED316867}" destId="{BFA23223-7040-4943-B977-345C6951D0C2}" srcOrd="1" destOrd="0" presId="urn:microsoft.com/office/officeart/2005/8/layout/vList5"/>
    <dgm:cxn modelId="{1B7E3BE6-B7D5-4382-9C60-7290C2B92AA6}" type="presParOf" srcId="{3C7F17A0-8798-4677-BCE3-1256ED316867}" destId="{8C12AE96-21F2-4CA1-AF09-ADC882BBE445}" srcOrd="2" destOrd="0" presId="urn:microsoft.com/office/officeart/2005/8/layout/vList5"/>
    <dgm:cxn modelId="{5D937361-2E03-4E7F-B1AE-82939493A769}" type="presParOf" srcId="{8C12AE96-21F2-4CA1-AF09-ADC882BBE445}" destId="{6779FBB8-7831-4A8D-BC66-60D3D2439E09}" srcOrd="0" destOrd="0" presId="urn:microsoft.com/office/officeart/2005/8/layout/vList5"/>
    <dgm:cxn modelId="{C4173F0A-F2F2-4646-B897-9104D1BE93EC}" type="presParOf" srcId="{8C12AE96-21F2-4CA1-AF09-ADC882BBE445}" destId="{0668E52D-8D11-4E65-8FAA-67B157B11C20}" srcOrd="1" destOrd="0" presId="urn:microsoft.com/office/officeart/2005/8/layout/vList5"/>
    <dgm:cxn modelId="{1C5C0EFF-6341-4F8A-909B-7E0F6A463620}" type="presParOf" srcId="{3C7F17A0-8798-4677-BCE3-1256ED316867}" destId="{C4821093-3AE2-41F4-BA76-CE2B312613C4}" srcOrd="3" destOrd="0" presId="urn:microsoft.com/office/officeart/2005/8/layout/vList5"/>
    <dgm:cxn modelId="{7955BF53-C92A-4A27-8FEF-3740DEDAE92A}" type="presParOf" srcId="{3C7F17A0-8798-4677-BCE3-1256ED316867}" destId="{42789FA0-EF1A-4D7C-88A3-7DDC45202356}" srcOrd="4" destOrd="0" presId="urn:microsoft.com/office/officeart/2005/8/layout/vList5"/>
    <dgm:cxn modelId="{CEC05D46-D3B3-491B-A6EA-3A9ACD0CEAA0}" type="presParOf" srcId="{42789FA0-EF1A-4D7C-88A3-7DDC45202356}" destId="{25C009E9-4A18-4476-B6B7-463E2F5BE2BD}" srcOrd="0" destOrd="0" presId="urn:microsoft.com/office/officeart/2005/8/layout/vList5"/>
    <dgm:cxn modelId="{7D89E9C9-A9B9-4144-9985-87EA8EFF1521}" type="presParOf" srcId="{42789FA0-EF1A-4D7C-88A3-7DDC45202356}" destId="{27F10C75-6FDA-4FC1-9EA1-88203BF54B86}" srcOrd="1" destOrd="0" presId="urn:microsoft.com/office/officeart/2005/8/layout/vList5"/>
    <dgm:cxn modelId="{B792FF17-AE34-4B0F-B05B-3A3344E802CC}" type="presParOf" srcId="{3C7F17A0-8798-4677-BCE3-1256ED316867}" destId="{3F0A8F58-FEA6-4CFC-918A-859AAEEBE373}" srcOrd="5" destOrd="0" presId="urn:microsoft.com/office/officeart/2005/8/layout/vList5"/>
    <dgm:cxn modelId="{B58417AE-34E6-4971-AA6E-576B13FB4331}" type="presParOf" srcId="{3C7F17A0-8798-4677-BCE3-1256ED316867}" destId="{7C5EAB50-4AF0-4632-BC21-56A710AB6178}" srcOrd="6" destOrd="0" presId="urn:microsoft.com/office/officeart/2005/8/layout/vList5"/>
    <dgm:cxn modelId="{BAC60576-F5D6-4D1F-8E9E-ED92B8A19F3C}" type="presParOf" srcId="{7C5EAB50-4AF0-4632-BC21-56A710AB6178}" destId="{AE234FAF-DB04-44FF-A626-6BA680D109F1}" srcOrd="0" destOrd="0" presId="urn:microsoft.com/office/officeart/2005/8/layout/vList5"/>
    <dgm:cxn modelId="{DEC9A7FD-13BA-4A9B-BE2A-C7D2E390E76D}" type="presParOf" srcId="{7C5EAB50-4AF0-4632-BC21-56A710AB6178}" destId="{8EB47784-E1C1-4AEC-8D2F-1B5762BD559A}" srcOrd="1" destOrd="0" presId="urn:microsoft.com/office/officeart/2005/8/layout/vList5"/>
    <dgm:cxn modelId="{535684F7-E8B6-4808-95D0-9603BBDA4E05}" type="presParOf" srcId="{3C7F17A0-8798-4677-BCE3-1256ED316867}" destId="{948DD3FB-F218-49C6-AC15-EAC69E742F09}" srcOrd="7" destOrd="0" presId="urn:microsoft.com/office/officeart/2005/8/layout/vList5"/>
    <dgm:cxn modelId="{DF1C30B7-AF3F-4DAA-8752-9F55D74F1A88}" type="presParOf" srcId="{3C7F17A0-8798-4677-BCE3-1256ED316867}" destId="{5EFD630E-D439-4417-9D7F-599118A9B0F0}" srcOrd="8" destOrd="0" presId="urn:microsoft.com/office/officeart/2005/8/layout/vList5"/>
    <dgm:cxn modelId="{5192E39D-01FE-4B05-BFF0-4BEEAB5B7D1A}" type="presParOf" srcId="{5EFD630E-D439-4417-9D7F-599118A9B0F0}" destId="{09D6A863-5563-403F-B5FC-811641AEBE64}" srcOrd="0" destOrd="0" presId="urn:microsoft.com/office/officeart/2005/8/layout/vList5"/>
    <dgm:cxn modelId="{E45E8550-27D1-4EAE-B6A1-E7B8CDA1664A}" type="presParOf" srcId="{5EFD630E-D439-4417-9D7F-599118A9B0F0}" destId="{E0E7C859-98C2-4961-B1C7-FE44EDBC2C3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023801-BCA1-40E6-AB92-8285A2D9337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44981BB-D537-4E6A-A8A4-FAD2F0E5D764}">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dirty="0"/>
            <a:t>Missions :</a:t>
          </a:r>
          <a:endParaRPr lang="en-US" dirty="0"/>
        </a:p>
      </dgm:t>
    </dgm:pt>
    <dgm:pt modelId="{3B671B9C-6752-44BF-8734-B8F42405987F}" type="parTrans" cxnId="{BD5865A0-E825-43DC-AD88-3D40176208CB}">
      <dgm:prSet/>
      <dgm:spPr/>
      <dgm:t>
        <a:bodyPr/>
        <a:lstStyle/>
        <a:p>
          <a:endParaRPr lang="en-US"/>
        </a:p>
      </dgm:t>
    </dgm:pt>
    <dgm:pt modelId="{36474228-9319-4351-9144-CEF58F04AEC3}" type="sibTrans" cxnId="{BD5865A0-E825-43DC-AD88-3D40176208CB}">
      <dgm:prSet/>
      <dgm:spPr/>
      <dgm:t>
        <a:bodyPr/>
        <a:lstStyle/>
        <a:p>
          <a:endParaRPr lang="en-US"/>
        </a:p>
      </dgm:t>
    </dgm:pt>
    <dgm:pt modelId="{7925FD91-4D03-4660-9F9B-F8D5F25091A7}">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solidFill>
                <a:schemeClr val="tx1"/>
              </a:solidFill>
            </a:rPr>
            <a:t>Idem IML, avec accompagnement éducatif et social plus soutenu</a:t>
          </a:r>
          <a:endParaRPr lang="en-US" dirty="0">
            <a:solidFill>
              <a:schemeClr val="tx1"/>
            </a:solidFill>
          </a:endParaRPr>
        </a:p>
      </dgm:t>
    </dgm:pt>
    <dgm:pt modelId="{EF4C6327-E5BC-4571-8387-63571BB70724}" type="parTrans" cxnId="{D20032F9-7C8B-45B3-9B02-D6B0A0A7AAEC}">
      <dgm:prSet/>
      <dgm:spPr/>
      <dgm:t>
        <a:bodyPr/>
        <a:lstStyle/>
        <a:p>
          <a:endParaRPr lang="en-US"/>
        </a:p>
      </dgm:t>
    </dgm:pt>
    <dgm:pt modelId="{CAE31C72-CFED-4980-9076-F161BCC5B72F}" type="sibTrans" cxnId="{D20032F9-7C8B-45B3-9B02-D6B0A0A7AAEC}">
      <dgm:prSet/>
      <dgm:spPr/>
      <dgm:t>
        <a:bodyPr/>
        <a:lstStyle/>
        <a:p>
          <a:endParaRPr lang="en-US"/>
        </a:p>
      </dgm:t>
    </dgm:pt>
    <dgm:pt modelId="{3EBCA45F-CF84-4537-8E70-FC2C66128846}">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Publics :</a:t>
          </a:r>
          <a:endParaRPr lang="en-US"/>
        </a:p>
      </dgm:t>
    </dgm:pt>
    <dgm:pt modelId="{3A9FE763-EA79-459E-BEEB-A6D0AEF731BF}" type="parTrans" cxnId="{2BF171AE-21FA-44A6-93A5-7DBF0833B3F2}">
      <dgm:prSet/>
      <dgm:spPr/>
      <dgm:t>
        <a:bodyPr/>
        <a:lstStyle/>
        <a:p>
          <a:endParaRPr lang="en-US"/>
        </a:p>
      </dgm:t>
    </dgm:pt>
    <dgm:pt modelId="{4E5EC936-81B6-4544-A0AE-7A069731CA7F}" type="sibTrans" cxnId="{2BF171AE-21FA-44A6-93A5-7DBF0833B3F2}">
      <dgm:prSet/>
      <dgm:spPr/>
      <dgm:t>
        <a:bodyPr/>
        <a:lstStyle/>
        <a:p>
          <a:endParaRPr lang="en-US"/>
        </a:p>
      </dgm:t>
    </dgm:pt>
    <dgm:pt modelId="{923D65E8-6774-47D0-BABF-8F5CD26356F0}">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Ménages défavorisés connaissant des difficultés d’ordre économiques, sociales, familiales et de santé, suffisamment autonomes pour être dans un logement diffus et disposant de ressources suffisantes et stables pour assurer la soutenabilité financière afférente à l’accès à un logement</a:t>
          </a:r>
          <a:endParaRPr lang="en-US" dirty="0"/>
        </a:p>
      </dgm:t>
    </dgm:pt>
    <dgm:pt modelId="{0F74B817-8185-46DA-B6A5-44978791F11C}" type="parTrans" cxnId="{5C9DF03E-79D0-4B81-A9DB-E6907FFBEFF1}">
      <dgm:prSet/>
      <dgm:spPr/>
      <dgm:t>
        <a:bodyPr/>
        <a:lstStyle/>
        <a:p>
          <a:endParaRPr lang="en-US"/>
        </a:p>
      </dgm:t>
    </dgm:pt>
    <dgm:pt modelId="{5310EEEB-115A-425A-8F96-8BA68883C579}" type="sibTrans" cxnId="{5C9DF03E-79D0-4B81-A9DB-E6907FFBEFF1}">
      <dgm:prSet/>
      <dgm:spPr/>
      <dgm:t>
        <a:bodyPr/>
        <a:lstStyle/>
        <a:p>
          <a:endParaRPr lang="en-US"/>
        </a:p>
      </dgm:t>
    </dgm:pt>
    <dgm:pt modelId="{59E740D3-56A2-47AD-B3EB-24BC4942E203}">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Durée de séjour :</a:t>
          </a:r>
          <a:endParaRPr lang="en-US"/>
        </a:p>
      </dgm:t>
    </dgm:pt>
    <dgm:pt modelId="{7BC25EA6-2046-4115-A429-7C2F292AB8FE}" type="parTrans" cxnId="{1330E098-D8BB-4384-8429-7EF835D4EB6F}">
      <dgm:prSet/>
      <dgm:spPr/>
      <dgm:t>
        <a:bodyPr/>
        <a:lstStyle/>
        <a:p>
          <a:endParaRPr lang="en-US"/>
        </a:p>
      </dgm:t>
    </dgm:pt>
    <dgm:pt modelId="{B9AD8C78-E22E-46C7-ABAA-64B794EC9987}" type="sibTrans" cxnId="{1330E098-D8BB-4384-8429-7EF835D4EB6F}">
      <dgm:prSet/>
      <dgm:spPr/>
      <dgm:t>
        <a:bodyPr/>
        <a:lstStyle/>
        <a:p>
          <a:endParaRPr lang="en-US"/>
        </a:p>
      </dgm:t>
    </dgm:pt>
    <dgm:pt modelId="{2D7EF3F6-BA21-4AA6-8232-1DA1199A4AB1}">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12 mois (18 exceptionnellement)</a:t>
          </a:r>
          <a:endParaRPr lang="en-US" dirty="0"/>
        </a:p>
      </dgm:t>
    </dgm:pt>
    <dgm:pt modelId="{DD750E01-85C7-4C9B-8A07-3B1C088566DD}" type="parTrans" cxnId="{34A37896-EE1B-4B23-BE89-EA63AB0AB56E}">
      <dgm:prSet/>
      <dgm:spPr/>
      <dgm:t>
        <a:bodyPr/>
        <a:lstStyle/>
        <a:p>
          <a:endParaRPr lang="en-US"/>
        </a:p>
      </dgm:t>
    </dgm:pt>
    <dgm:pt modelId="{2F1AEFD4-054B-4FCF-8296-D4AE51E78E86}" type="sibTrans" cxnId="{34A37896-EE1B-4B23-BE89-EA63AB0AB56E}">
      <dgm:prSet/>
      <dgm:spPr/>
      <dgm:t>
        <a:bodyPr/>
        <a:lstStyle/>
        <a:p>
          <a:endParaRPr lang="en-US"/>
        </a:p>
      </dgm:t>
    </dgm:pt>
    <dgm:pt modelId="{3624C3B9-2F29-44AA-9349-1FA645E2B873}">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a:t>Participation / loyer :</a:t>
          </a:r>
          <a:endParaRPr lang="en-US"/>
        </a:p>
      </dgm:t>
    </dgm:pt>
    <dgm:pt modelId="{F5962806-5BCC-47CE-82A5-73A9041A32BC}" type="parTrans" cxnId="{7CB96CE9-244C-46A1-BDA3-8BFBA5767C9A}">
      <dgm:prSet/>
      <dgm:spPr/>
      <dgm:t>
        <a:bodyPr/>
        <a:lstStyle/>
        <a:p>
          <a:endParaRPr lang="en-US"/>
        </a:p>
      </dgm:t>
    </dgm:pt>
    <dgm:pt modelId="{50A2FD94-3ABB-4623-AAAA-DFAF8102E56B}" type="sibTrans" cxnId="{7CB96CE9-244C-46A1-BDA3-8BFBA5767C9A}">
      <dgm:prSet/>
      <dgm:spPr/>
      <dgm:t>
        <a:bodyPr/>
        <a:lstStyle/>
        <a:p>
          <a:endParaRPr lang="en-US"/>
        </a:p>
      </dgm:t>
    </dgm:pt>
    <dgm:pt modelId="{D00DCBB3-EDF8-4B32-AE2E-F7976E46E59B}">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kumimoji="0" lang="fr-FR" b="0" i="0" u="none" strike="noStrike" cap="none" spc="0" normalizeH="0" baseline="0" noProof="0" dirty="0">
              <a:ln>
                <a:noFill/>
              </a:ln>
              <a:solidFill>
                <a:schemeClr val="tx1"/>
              </a:solidFill>
              <a:effectLst/>
              <a:uLnTx/>
              <a:uFillTx/>
              <a:latin typeface="Calibri" panose="020F0502020204030204"/>
              <a:ea typeface="+mn-ea"/>
              <a:cs typeface="+mn-cs"/>
            </a:rPr>
            <a:t>Loyer avec possibilité de mobiliser une aide au logement</a:t>
          </a:r>
          <a:endParaRPr lang="en-US" dirty="0">
            <a:solidFill>
              <a:schemeClr val="tx1"/>
            </a:solidFill>
          </a:endParaRPr>
        </a:p>
      </dgm:t>
    </dgm:pt>
    <dgm:pt modelId="{8C47B4EC-EB64-42CB-94D7-C153935D81D3}" type="parTrans" cxnId="{A2B11D63-5025-4656-8F75-AC81DB85410A}">
      <dgm:prSet/>
      <dgm:spPr/>
      <dgm:t>
        <a:bodyPr/>
        <a:lstStyle/>
        <a:p>
          <a:endParaRPr lang="en-US"/>
        </a:p>
      </dgm:t>
    </dgm:pt>
    <dgm:pt modelId="{A58AB0FB-13BB-47A4-B2C8-E459B3624009}" type="sibTrans" cxnId="{A2B11D63-5025-4656-8F75-AC81DB85410A}">
      <dgm:prSet/>
      <dgm:spPr/>
      <dgm:t>
        <a:bodyPr/>
        <a:lstStyle/>
        <a:p>
          <a:endParaRPr lang="en-US"/>
        </a:p>
      </dgm:t>
    </dgm:pt>
    <dgm:pt modelId="{325B5FB4-DE49-462E-A4B7-BF199E4BEC8E}">
      <dgm:prSet/>
      <dgm:spPr>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fr-FR" dirty="0"/>
            <a:t>Orientation :</a:t>
          </a:r>
          <a:endParaRPr lang="en-US" dirty="0"/>
        </a:p>
      </dgm:t>
    </dgm:pt>
    <dgm:pt modelId="{95E3A740-0F66-4228-BDD8-055423F3CF84}" type="parTrans" cxnId="{1C3FE940-0491-492A-9325-CD60AAD2D93D}">
      <dgm:prSet/>
      <dgm:spPr/>
      <dgm:t>
        <a:bodyPr/>
        <a:lstStyle/>
        <a:p>
          <a:endParaRPr lang="en-US"/>
        </a:p>
      </dgm:t>
    </dgm:pt>
    <dgm:pt modelId="{C3E69AA3-3A28-4E63-A978-F8606F27C9B0}" type="sibTrans" cxnId="{1C3FE940-0491-492A-9325-CD60AAD2D93D}">
      <dgm:prSet/>
      <dgm:spPr/>
      <dgm:t>
        <a:bodyPr/>
        <a:lstStyle/>
        <a:p>
          <a:endParaRPr lang="en-US"/>
        </a:p>
      </dgm:t>
    </dgm:pt>
    <dgm:pt modelId="{98A4A538-7DB9-4F60-934D-7389AD557217}">
      <dgm:prSet/>
      <dgm:spPr>
        <a:solidFill>
          <a:srgbClr val="FFCAAF">
            <a:alpha val="90000"/>
          </a:srgbClr>
        </a:solidFill>
        <a:ln>
          <a:solidFill>
            <a:srgbClr val="FF8C53">
              <a:alpha val="90000"/>
            </a:srgbClr>
          </a:solidFill>
        </a:ln>
        <a:effectLst>
          <a:outerShdw blurRad="50800" dist="38100" dir="8100000" algn="tr" rotWithShape="0">
            <a:prstClr val="black">
              <a:alpha val="40000"/>
            </a:prstClr>
          </a:outerShdw>
        </a:effectLst>
      </dgm:spPr>
      <dgm:t>
        <a:bodyPr/>
        <a:lstStyle/>
        <a:p>
          <a:r>
            <a:rPr lang="fr-FR" dirty="0"/>
            <a:t>SIAO, via FDL</a:t>
          </a:r>
          <a:endParaRPr lang="en-US" dirty="0"/>
        </a:p>
      </dgm:t>
    </dgm:pt>
    <dgm:pt modelId="{ACC17D00-97D1-4F7E-BC98-14DEEAA8C9F7}" type="parTrans" cxnId="{B2729E84-A32A-431E-8EEA-7FBBB6ED48E7}">
      <dgm:prSet/>
      <dgm:spPr/>
      <dgm:t>
        <a:bodyPr/>
        <a:lstStyle/>
        <a:p>
          <a:endParaRPr lang="en-US"/>
        </a:p>
      </dgm:t>
    </dgm:pt>
    <dgm:pt modelId="{6D5B48CD-5F24-44DD-A025-B3A3156DBDAE}" type="sibTrans" cxnId="{B2729E84-A32A-431E-8EEA-7FBBB6ED48E7}">
      <dgm:prSet/>
      <dgm:spPr/>
      <dgm:t>
        <a:bodyPr/>
        <a:lstStyle/>
        <a:p>
          <a:endParaRPr lang="en-US"/>
        </a:p>
      </dgm:t>
    </dgm:pt>
    <dgm:pt modelId="{3C7F17A0-8798-4677-BCE3-1256ED316867}" type="pres">
      <dgm:prSet presAssocID="{B5023801-BCA1-40E6-AB92-8285A2D93372}" presName="Name0" presStyleCnt="0">
        <dgm:presLayoutVars>
          <dgm:dir/>
          <dgm:animLvl val="lvl"/>
          <dgm:resizeHandles val="exact"/>
        </dgm:presLayoutVars>
      </dgm:prSet>
      <dgm:spPr/>
    </dgm:pt>
    <dgm:pt modelId="{9E6E5714-647C-4E10-A1DC-80CCDE35DAC8}" type="pres">
      <dgm:prSet presAssocID="{C44981BB-D537-4E6A-A8A4-FAD2F0E5D764}" presName="linNode" presStyleCnt="0"/>
      <dgm:spPr/>
    </dgm:pt>
    <dgm:pt modelId="{89298062-CD82-491C-8EBC-0256102885AF}" type="pres">
      <dgm:prSet presAssocID="{C44981BB-D537-4E6A-A8A4-FAD2F0E5D764}" presName="parentText" presStyleLbl="node1" presStyleIdx="0" presStyleCnt="5">
        <dgm:presLayoutVars>
          <dgm:chMax val="1"/>
          <dgm:bulletEnabled val="1"/>
        </dgm:presLayoutVars>
      </dgm:prSet>
      <dgm:spPr/>
    </dgm:pt>
    <dgm:pt modelId="{2E9D600D-A5B7-4A28-BC75-EC61AFCADC1F}" type="pres">
      <dgm:prSet presAssocID="{C44981BB-D537-4E6A-A8A4-FAD2F0E5D764}" presName="descendantText" presStyleLbl="alignAccFollowNode1" presStyleIdx="0" presStyleCnt="5">
        <dgm:presLayoutVars>
          <dgm:bulletEnabled val="1"/>
        </dgm:presLayoutVars>
      </dgm:prSet>
      <dgm:spPr/>
    </dgm:pt>
    <dgm:pt modelId="{BFA23223-7040-4943-B977-345C6951D0C2}" type="pres">
      <dgm:prSet presAssocID="{36474228-9319-4351-9144-CEF58F04AEC3}" presName="sp" presStyleCnt="0"/>
      <dgm:spPr/>
    </dgm:pt>
    <dgm:pt modelId="{8C12AE96-21F2-4CA1-AF09-ADC882BBE445}" type="pres">
      <dgm:prSet presAssocID="{3EBCA45F-CF84-4537-8E70-FC2C66128846}" presName="linNode" presStyleCnt="0"/>
      <dgm:spPr/>
    </dgm:pt>
    <dgm:pt modelId="{6779FBB8-7831-4A8D-BC66-60D3D2439E09}" type="pres">
      <dgm:prSet presAssocID="{3EBCA45F-CF84-4537-8E70-FC2C66128846}" presName="parentText" presStyleLbl="node1" presStyleIdx="1" presStyleCnt="5">
        <dgm:presLayoutVars>
          <dgm:chMax val="1"/>
          <dgm:bulletEnabled val="1"/>
        </dgm:presLayoutVars>
      </dgm:prSet>
      <dgm:spPr/>
    </dgm:pt>
    <dgm:pt modelId="{0668E52D-8D11-4E65-8FAA-67B157B11C20}" type="pres">
      <dgm:prSet presAssocID="{3EBCA45F-CF84-4537-8E70-FC2C66128846}" presName="descendantText" presStyleLbl="alignAccFollowNode1" presStyleIdx="1" presStyleCnt="5">
        <dgm:presLayoutVars>
          <dgm:bulletEnabled val="1"/>
        </dgm:presLayoutVars>
      </dgm:prSet>
      <dgm:spPr/>
    </dgm:pt>
    <dgm:pt modelId="{C4821093-3AE2-41F4-BA76-CE2B312613C4}" type="pres">
      <dgm:prSet presAssocID="{4E5EC936-81B6-4544-A0AE-7A069731CA7F}" presName="sp" presStyleCnt="0"/>
      <dgm:spPr/>
    </dgm:pt>
    <dgm:pt modelId="{42789FA0-EF1A-4D7C-88A3-7DDC45202356}" type="pres">
      <dgm:prSet presAssocID="{59E740D3-56A2-47AD-B3EB-24BC4942E203}" presName="linNode" presStyleCnt="0"/>
      <dgm:spPr/>
    </dgm:pt>
    <dgm:pt modelId="{25C009E9-4A18-4476-B6B7-463E2F5BE2BD}" type="pres">
      <dgm:prSet presAssocID="{59E740D3-56A2-47AD-B3EB-24BC4942E203}" presName="parentText" presStyleLbl="node1" presStyleIdx="2" presStyleCnt="5">
        <dgm:presLayoutVars>
          <dgm:chMax val="1"/>
          <dgm:bulletEnabled val="1"/>
        </dgm:presLayoutVars>
      </dgm:prSet>
      <dgm:spPr/>
    </dgm:pt>
    <dgm:pt modelId="{27F10C75-6FDA-4FC1-9EA1-88203BF54B86}" type="pres">
      <dgm:prSet presAssocID="{59E740D3-56A2-47AD-B3EB-24BC4942E203}" presName="descendantText" presStyleLbl="alignAccFollowNode1" presStyleIdx="2" presStyleCnt="5">
        <dgm:presLayoutVars>
          <dgm:bulletEnabled val="1"/>
        </dgm:presLayoutVars>
      </dgm:prSet>
      <dgm:spPr/>
    </dgm:pt>
    <dgm:pt modelId="{3F0A8F58-FEA6-4CFC-918A-859AAEEBE373}" type="pres">
      <dgm:prSet presAssocID="{B9AD8C78-E22E-46C7-ABAA-64B794EC9987}" presName="sp" presStyleCnt="0"/>
      <dgm:spPr/>
    </dgm:pt>
    <dgm:pt modelId="{7C5EAB50-4AF0-4632-BC21-56A710AB6178}" type="pres">
      <dgm:prSet presAssocID="{3624C3B9-2F29-44AA-9349-1FA645E2B873}" presName="linNode" presStyleCnt="0"/>
      <dgm:spPr/>
    </dgm:pt>
    <dgm:pt modelId="{AE234FAF-DB04-44FF-A626-6BA680D109F1}" type="pres">
      <dgm:prSet presAssocID="{3624C3B9-2F29-44AA-9349-1FA645E2B873}" presName="parentText" presStyleLbl="node1" presStyleIdx="3" presStyleCnt="5">
        <dgm:presLayoutVars>
          <dgm:chMax val="1"/>
          <dgm:bulletEnabled val="1"/>
        </dgm:presLayoutVars>
      </dgm:prSet>
      <dgm:spPr/>
    </dgm:pt>
    <dgm:pt modelId="{8EB47784-E1C1-4AEC-8D2F-1B5762BD559A}" type="pres">
      <dgm:prSet presAssocID="{3624C3B9-2F29-44AA-9349-1FA645E2B873}" presName="descendantText" presStyleLbl="alignAccFollowNode1" presStyleIdx="3" presStyleCnt="5">
        <dgm:presLayoutVars>
          <dgm:bulletEnabled val="1"/>
        </dgm:presLayoutVars>
      </dgm:prSet>
      <dgm:spPr/>
    </dgm:pt>
    <dgm:pt modelId="{948DD3FB-F218-49C6-AC15-EAC69E742F09}" type="pres">
      <dgm:prSet presAssocID="{50A2FD94-3ABB-4623-AAAA-DFAF8102E56B}" presName="sp" presStyleCnt="0"/>
      <dgm:spPr/>
    </dgm:pt>
    <dgm:pt modelId="{5EFD630E-D439-4417-9D7F-599118A9B0F0}" type="pres">
      <dgm:prSet presAssocID="{325B5FB4-DE49-462E-A4B7-BF199E4BEC8E}" presName="linNode" presStyleCnt="0"/>
      <dgm:spPr/>
    </dgm:pt>
    <dgm:pt modelId="{09D6A863-5563-403F-B5FC-811641AEBE64}" type="pres">
      <dgm:prSet presAssocID="{325B5FB4-DE49-462E-A4B7-BF199E4BEC8E}" presName="parentText" presStyleLbl="node1" presStyleIdx="4" presStyleCnt="5">
        <dgm:presLayoutVars>
          <dgm:chMax val="1"/>
          <dgm:bulletEnabled val="1"/>
        </dgm:presLayoutVars>
      </dgm:prSet>
      <dgm:spPr/>
    </dgm:pt>
    <dgm:pt modelId="{E0E7C859-98C2-4961-B1C7-FE44EDBC2C38}" type="pres">
      <dgm:prSet presAssocID="{325B5FB4-DE49-462E-A4B7-BF199E4BEC8E}" presName="descendantText" presStyleLbl="alignAccFollowNode1" presStyleIdx="4" presStyleCnt="5">
        <dgm:presLayoutVars>
          <dgm:bulletEnabled val="1"/>
        </dgm:presLayoutVars>
      </dgm:prSet>
      <dgm:spPr/>
    </dgm:pt>
  </dgm:ptLst>
  <dgm:cxnLst>
    <dgm:cxn modelId="{1D094B39-B97F-4E90-82F8-BA59824493E9}" type="presOf" srcId="{325B5FB4-DE49-462E-A4B7-BF199E4BEC8E}" destId="{09D6A863-5563-403F-B5FC-811641AEBE64}" srcOrd="0" destOrd="0" presId="urn:microsoft.com/office/officeart/2005/8/layout/vList5"/>
    <dgm:cxn modelId="{5C9DF03E-79D0-4B81-A9DB-E6907FFBEFF1}" srcId="{3EBCA45F-CF84-4537-8E70-FC2C66128846}" destId="{923D65E8-6774-47D0-BABF-8F5CD26356F0}" srcOrd="0" destOrd="0" parTransId="{0F74B817-8185-46DA-B6A5-44978791F11C}" sibTransId="{5310EEEB-115A-425A-8F96-8BA68883C579}"/>
    <dgm:cxn modelId="{1C3FE940-0491-492A-9325-CD60AAD2D93D}" srcId="{B5023801-BCA1-40E6-AB92-8285A2D93372}" destId="{325B5FB4-DE49-462E-A4B7-BF199E4BEC8E}" srcOrd="4" destOrd="0" parTransId="{95E3A740-0F66-4228-BDD8-055423F3CF84}" sibTransId="{C3E69AA3-3A28-4E63-A978-F8606F27C9B0}"/>
    <dgm:cxn modelId="{498AA45D-943F-4737-9874-862C29102F02}" type="presOf" srcId="{3624C3B9-2F29-44AA-9349-1FA645E2B873}" destId="{AE234FAF-DB04-44FF-A626-6BA680D109F1}" srcOrd="0" destOrd="0" presId="urn:microsoft.com/office/officeart/2005/8/layout/vList5"/>
    <dgm:cxn modelId="{FF987362-BB7D-49FF-BEE9-297F0DE844FA}" type="presOf" srcId="{2D7EF3F6-BA21-4AA6-8232-1DA1199A4AB1}" destId="{27F10C75-6FDA-4FC1-9EA1-88203BF54B86}" srcOrd="0" destOrd="0" presId="urn:microsoft.com/office/officeart/2005/8/layout/vList5"/>
    <dgm:cxn modelId="{A2B11D63-5025-4656-8F75-AC81DB85410A}" srcId="{3624C3B9-2F29-44AA-9349-1FA645E2B873}" destId="{D00DCBB3-EDF8-4B32-AE2E-F7976E46E59B}" srcOrd="0" destOrd="0" parTransId="{8C47B4EC-EB64-42CB-94D7-C153935D81D3}" sibTransId="{A58AB0FB-13BB-47A4-B2C8-E459B3624009}"/>
    <dgm:cxn modelId="{0A048649-06A1-43B1-AEB4-1C333E798569}" type="presOf" srcId="{923D65E8-6774-47D0-BABF-8F5CD26356F0}" destId="{0668E52D-8D11-4E65-8FAA-67B157B11C20}" srcOrd="0" destOrd="0" presId="urn:microsoft.com/office/officeart/2005/8/layout/vList5"/>
    <dgm:cxn modelId="{538B3C70-D272-4E1B-8E00-05A993C06BF0}" type="presOf" srcId="{59E740D3-56A2-47AD-B3EB-24BC4942E203}" destId="{25C009E9-4A18-4476-B6B7-463E2F5BE2BD}" srcOrd="0" destOrd="0" presId="urn:microsoft.com/office/officeart/2005/8/layout/vList5"/>
    <dgm:cxn modelId="{88240953-B7BC-48FD-A39E-F3E43C9042E2}" type="presOf" srcId="{98A4A538-7DB9-4F60-934D-7389AD557217}" destId="{E0E7C859-98C2-4961-B1C7-FE44EDBC2C38}" srcOrd="0" destOrd="0" presId="urn:microsoft.com/office/officeart/2005/8/layout/vList5"/>
    <dgm:cxn modelId="{B2729E84-A32A-431E-8EEA-7FBBB6ED48E7}" srcId="{325B5FB4-DE49-462E-A4B7-BF199E4BEC8E}" destId="{98A4A538-7DB9-4F60-934D-7389AD557217}" srcOrd="0" destOrd="0" parTransId="{ACC17D00-97D1-4F7E-BC98-14DEEAA8C9F7}" sibTransId="{6D5B48CD-5F24-44DD-A025-B3A3156DBDAE}"/>
    <dgm:cxn modelId="{34A37896-EE1B-4B23-BE89-EA63AB0AB56E}" srcId="{59E740D3-56A2-47AD-B3EB-24BC4942E203}" destId="{2D7EF3F6-BA21-4AA6-8232-1DA1199A4AB1}" srcOrd="0" destOrd="0" parTransId="{DD750E01-85C7-4C9B-8A07-3B1C088566DD}" sibTransId="{2F1AEFD4-054B-4FCF-8296-D4AE51E78E86}"/>
    <dgm:cxn modelId="{1330E098-D8BB-4384-8429-7EF835D4EB6F}" srcId="{B5023801-BCA1-40E6-AB92-8285A2D93372}" destId="{59E740D3-56A2-47AD-B3EB-24BC4942E203}" srcOrd="2" destOrd="0" parTransId="{7BC25EA6-2046-4115-A429-7C2F292AB8FE}" sibTransId="{B9AD8C78-E22E-46C7-ABAA-64B794EC9987}"/>
    <dgm:cxn modelId="{BD5865A0-E825-43DC-AD88-3D40176208CB}" srcId="{B5023801-BCA1-40E6-AB92-8285A2D93372}" destId="{C44981BB-D537-4E6A-A8A4-FAD2F0E5D764}" srcOrd="0" destOrd="0" parTransId="{3B671B9C-6752-44BF-8734-B8F42405987F}" sibTransId="{36474228-9319-4351-9144-CEF58F04AEC3}"/>
    <dgm:cxn modelId="{2BF171AE-21FA-44A6-93A5-7DBF0833B3F2}" srcId="{B5023801-BCA1-40E6-AB92-8285A2D93372}" destId="{3EBCA45F-CF84-4537-8E70-FC2C66128846}" srcOrd="1" destOrd="0" parTransId="{3A9FE763-EA79-459E-BEEB-A6D0AEF731BF}" sibTransId="{4E5EC936-81B6-4544-A0AE-7A069731CA7F}"/>
    <dgm:cxn modelId="{3622DED2-1D31-4341-83FC-0A933256AC20}" type="presOf" srcId="{C44981BB-D537-4E6A-A8A4-FAD2F0E5D764}" destId="{89298062-CD82-491C-8EBC-0256102885AF}" srcOrd="0" destOrd="0" presId="urn:microsoft.com/office/officeart/2005/8/layout/vList5"/>
    <dgm:cxn modelId="{7CB96CE9-244C-46A1-BDA3-8BFBA5767C9A}" srcId="{B5023801-BCA1-40E6-AB92-8285A2D93372}" destId="{3624C3B9-2F29-44AA-9349-1FA645E2B873}" srcOrd="3" destOrd="0" parTransId="{F5962806-5BCC-47CE-82A5-73A9041A32BC}" sibTransId="{50A2FD94-3ABB-4623-AAAA-DFAF8102E56B}"/>
    <dgm:cxn modelId="{4D9C8EEE-D466-45E8-A11E-867C8146D07A}" type="presOf" srcId="{B5023801-BCA1-40E6-AB92-8285A2D93372}" destId="{3C7F17A0-8798-4677-BCE3-1256ED316867}" srcOrd="0" destOrd="0" presId="urn:microsoft.com/office/officeart/2005/8/layout/vList5"/>
    <dgm:cxn modelId="{D0C650F7-40FF-4C2D-9631-36DB04C4CF17}" type="presOf" srcId="{D00DCBB3-EDF8-4B32-AE2E-F7976E46E59B}" destId="{8EB47784-E1C1-4AEC-8D2F-1B5762BD559A}" srcOrd="0" destOrd="0" presId="urn:microsoft.com/office/officeart/2005/8/layout/vList5"/>
    <dgm:cxn modelId="{D20032F9-7C8B-45B3-9B02-D6B0A0A7AAEC}" srcId="{C44981BB-D537-4E6A-A8A4-FAD2F0E5D764}" destId="{7925FD91-4D03-4660-9F9B-F8D5F25091A7}" srcOrd="0" destOrd="0" parTransId="{EF4C6327-E5BC-4571-8387-63571BB70724}" sibTransId="{CAE31C72-CFED-4980-9076-F161BCC5B72F}"/>
    <dgm:cxn modelId="{D217B0FB-78AC-4B7F-8819-57A0E323A46B}" type="presOf" srcId="{7925FD91-4D03-4660-9F9B-F8D5F25091A7}" destId="{2E9D600D-A5B7-4A28-BC75-EC61AFCADC1F}" srcOrd="0" destOrd="0" presId="urn:microsoft.com/office/officeart/2005/8/layout/vList5"/>
    <dgm:cxn modelId="{E84B1BFD-BFD2-4EC1-BA33-14D2F8864686}" type="presOf" srcId="{3EBCA45F-CF84-4537-8E70-FC2C66128846}" destId="{6779FBB8-7831-4A8D-BC66-60D3D2439E09}" srcOrd="0" destOrd="0" presId="urn:microsoft.com/office/officeart/2005/8/layout/vList5"/>
    <dgm:cxn modelId="{577B4A95-621B-467B-AA23-9315C9FFEA60}" type="presParOf" srcId="{3C7F17A0-8798-4677-BCE3-1256ED316867}" destId="{9E6E5714-647C-4E10-A1DC-80CCDE35DAC8}" srcOrd="0" destOrd="0" presId="urn:microsoft.com/office/officeart/2005/8/layout/vList5"/>
    <dgm:cxn modelId="{0C8D6536-C371-47D5-8009-35F4AC9468D4}" type="presParOf" srcId="{9E6E5714-647C-4E10-A1DC-80CCDE35DAC8}" destId="{89298062-CD82-491C-8EBC-0256102885AF}" srcOrd="0" destOrd="0" presId="urn:microsoft.com/office/officeart/2005/8/layout/vList5"/>
    <dgm:cxn modelId="{8358324A-3EDE-4E50-A4A0-E705F969C912}" type="presParOf" srcId="{9E6E5714-647C-4E10-A1DC-80CCDE35DAC8}" destId="{2E9D600D-A5B7-4A28-BC75-EC61AFCADC1F}" srcOrd="1" destOrd="0" presId="urn:microsoft.com/office/officeart/2005/8/layout/vList5"/>
    <dgm:cxn modelId="{3980E427-B252-4749-9E2C-E70E4C1219D7}" type="presParOf" srcId="{3C7F17A0-8798-4677-BCE3-1256ED316867}" destId="{BFA23223-7040-4943-B977-345C6951D0C2}" srcOrd="1" destOrd="0" presId="urn:microsoft.com/office/officeart/2005/8/layout/vList5"/>
    <dgm:cxn modelId="{1B7E3BE6-B7D5-4382-9C60-7290C2B92AA6}" type="presParOf" srcId="{3C7F17A0-8798-4677-BCE3-1256ED316867}" destId="{8C12AE96-21F2-4CA1-AF09-ADC882BBE445}" srcOrd="2" destOrd="0" presId="urn:microsoft.com/office/officeart/2005/8/layout/vList5"/>
    <dgm:cxn modelId="{5D937361-2E03-4E7F-B1AE-82939493A769}" type="presParOf" srcId="{8C12AE96-21F2-4CA1-AF09-ADC882BBE445}" destId="{6779FBB8-7831-4A8D-BC66-60D3D2439E09}" srcOrd="0" destOrd="0" presId="urn:microsoft.com/office/officeart/2005/8/layout/vList5"/>
    <dgm:cxn modelId="{C4173F0A-F2F2-4646-B897-9104D1BE93EC}" type="presParOf" srcId="{8C12AE96-21F2-4CA1-AF09-ADC882BBE445}" destId="{0668E52D-8D11-4E65-8FAA-67B157B11C20}" srcOrd="1" destOrd="0" presId="urn:microsoft.com/office/officeart/2005/8/layout/vList5"/>
    <dgm:cxn modelId="{1C5C0EFF-6341-4F8A-909B-7E0F6A463620}" type="presParOf" srcId="{3C7F17A0-8798-4677-BCE3-1256ED316867}" destId="{C4821093-3AE2-41F4-BA76-CE2B312613C4}" srcOrd="3" destOrd="0" presId="urn:microsoft.com/office/officeart/2005/8/layout/vList5"/>
    <dgm:cxn modelId="{7955BF53-C92A-4A27-8FEF-3740DEDAE92A}" type="presParOf" srcId="{3C7F17A0-8798-4677-BCE3-1256ED316867}" destId="{42789FA0-EF1A-4D7C-88A3-7DDC45202356}" srcOrd="4" destOrd="0" presId="urn:microsoft.com/office/officeart/2005/8/layout/vList5"/>
    <dgm:cxn modelId="{CEC05D46-D3B3-491B-A6EA-3A9ACD0CEAA0}" type="presParOf" srcId="{42789FA0-EF1A-4D7C-88A3-7DDC45202356}" destId="{25C009E9-4A18-4476-B6B7-463E2F5BE2BD}" srcOrd="0" destOrd="0" presId="urn:microsoft.com/office/officeart/2005/8/layout/vList5"/>
    <dgm:cxn modelId="{7D89E9C9-A9B9-4144-9985-87EA8EFF1521}" type="presParOf" srcId="{42789FA0-EF1A-4D7C-88A3-7DDC45202356}" destId="{27F10C75-6FDA-4FC1-9EA1-88203BF54B86}" srcOrd="1" destOrd="0" presId="urn:microsoft.com/office/officeart/2005/8/layout/vList5"/>
    <dgm:cxn modelId="{B792FF17-AE34-4B0F-B05B-3A3344E802CC}" type="presParOf" srcId="{3C7F17A0-8798-4677-BCE3-1256ED316867}" destId="{3F0A8F58-FEA6-4CFC-918A-859AAEEBE373}" srcOrd="5" destOrd="0" presId="urn:microsoft.com/office/officeart/2005/8/layout/vList5"/>
    <dgm:cxn modelId="{B58417AE-34E6-4971-AA6E-576B13FB4331}" type="presParOf" srcId="{3C7F17A0-8798-4677-BCE3-1256ED316867}" destId="{7C5EAB50-4AF0-4632-BC21-56A710AB6178}" srcOrd="6" destOrd="0" presId="urn:microsoft.com/office/officeart/2005/8/layout/vList5"/>
    <dgm:cxn modelId="{BAC60576-F5D6-4D1F-8E9E-ED92B8A19F3C}" type="presParOf" srcId="{7C5EAB50-4AF0-4632-BC21-56A710AB6178}" destId="{AE234FAF-DB04-44FF-A626-6BA680D109F1}" srcOrd="0" destOrd="0" presId="urn:microsoft.com/office/officeart/2005/8/layout/vList5"/>
    <dgm:cxn modelId="{DEC9A7FD-13BA-4A9B-BE2A-C7D2E390E76D}" type="presParOf" srcId="{7C5EAB50-4AF0-4632-BC21-56A710AB6178}" destId="{8EB47784-E1C1-4AEC-8D2F-1B5762BD559A}" srcOrd="1" destOrd="0" presId="urn:microsoft.com/office/officeart/2005/8/layout/vList5"/>
    <dgm:cxn modelId="{535684F7-E8B6-4808-95D0-9603BBDA4E05}" type="presParOf" srcId="{3C7F17A0-8798-4677-BCE3-1256ED316867}" destId="{948DD3FB-F218-49C6-AC15-EAC69E742F09}" srcOrd="7" destOrd="0" presId="urn:microsoft.com/office/officeart/2005/8/layout/vList5"/>
    <dgm:cxn modelId="{DF1C30B7-AF3F-4DAA-8752-9F55D74F1A88}" type="presParOf" srcId="{3C7F17A0-8798-4677-BCE3-1256ED316867}" destId="{5EFD630E-D439-4417-9D7F-599118A9B0F0}" srcOrd="8" destOrd="0" presId="urn:microsoft.com/office/officeart/2005/8/layout/vList5"/>
    <dgm:cxn modelId="{5192E39D-01FE-4B05-BFF0-4BEEAB5B7D1A}" type="presParOf" srcId="{5EFD630E-D439-4417-9D7F-599118A9B0F0}" destId="{09D6A863-5563-403F-B5FC-811641AEBE64}" srcOrd="0" destOrd="0" presId="urn:microsoft.com/office/officeart/2005/8/layout/vList5"/>
    <dgm:cxn modelId="{E45E8550-27D1-4EAE-B6A1-E7B8CDA1664A}" type="presParOf" srcId="{5EFD630E-D439-4417-9D7F-599118A9B0F0}" destId="{E0E7C859-98C2-4961-B1C7-FE44EDBC2C3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2A8467-44D2-4FE6-9F6B-FFE4E6B03A00}"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678F47A6-3CB0-4843-84CF-4E36C11842F0}">
      <dgm:prSet custT="1"/>
      <dgm:spPr>
        <a:solidFill>
          <a:srgbClr val="FFCAAF"/>
        </a:solidFill>
      </dgm:spPr>
      <dgm:t>
        <a:bodyPr/>
        <a:lstStyle/>
        <a:p>
          <a:r>
            <a:rPr lang="fr-FR" sz="1800" b="1" i="1" u="sng" dirty="0"/>
            <a:t>Mission</a:t>
          </a:r>
          <a:r>
            <a:rPr lang="fr-FR" sz="1800" b="1" i="0" u="none" dirty="0"/>
            <a:t> :</a:t>
          </a:r>
          <a:endParaRPr lang="en-US" sz="1800" b="1" i="0" u="none" dirty="0"/>
        </a:p>
      </dgm:t>
    </dgm:pt>
    <dgm:pt modelId="{00C87C2D-4BB9-4A65-9012-D42BA707BA42}" type="parTrans" cxnId="{0EAAC3F1-21B7-452C-8A80-B49DF7E27F81}">
      <dgm:prSet/>
      <dgm:spPr/>
      <dgm:t>
        <a:bodyPr/>
        <a:lstStyle/>
        <a:p>
          <a:endParaRPr lang="en-US" sz="2000"/>
        </a:p>
      </dgm:t>
    </dgm:pt>
    <dgm:pt modelId="{CE5C62B8-F720-4E32-9677-C54EF5B7ED76}" type="sibTrans" cxnId="{0EAAC3F1-21B7-452C-8A80-B49DF7E27F81}">
      <dgm:prSet/>
      <dgm:spPr/>
      <dgm:t>
        <a:bodyPr/>
        <a:lstStyle/>
        <a:p>
          <a:endParaRPr lang="en-US" sz="2000"/>
        </a:p>
      </dgm:t>
    </dgm:pt>
    <dgm:pt modelId="{CAE7685A-A603-48FD-B7C5-F5397467BA9E}">
      <dgm:prSet custT="1"/>
      <dgm:spPr/>
      <dgm:t>
        <a:bodyPr/>
        <a:lstStyle/>
        <a:p>
          <a:r>
            <a:rPr lang="fr-FR" sz="1600" dirty="0"/>
            <a:t>Forme de pension de famille qui prévoit un partenariat formalisé avec des équipes de soins et d’accompagnement social et médico-social adapté.</a:t>
          </a:r>
          <a:endParaRPr lang="en-US" sz="1600" dirty="0"/>
        </a:p>
      </dgm:t>
    </dgm:pt>
    <dgm:pt modelId="{D843DDFD-8250-46E7-B7EB-7DDED3DBED6A}" type="parTrans" cxnId="{E72B398B-E13C-4185-B4B7-56022B691DBC}">
      <dgm:prSet/>
      <dgm:spPr/>
      <dgm:t>
        <a:bodyPr/>
        <a:lstStyle/>
        <a:p>
          <a:endParaRPr lang="en-US" sz="2000"/>
        </a:p>
      </dgm:t>
    </dgm:pt>
    <dgm:pt modelId="{51A4CF61-B082-447D-93D5-F8CBC93CAE0D}" type="sibTrans" cxnId="{E72B398B-E13C-4185-B4B7-56022B691DBC}">
      <dgm:prSet/>
      <dgm:spPr/>
      <dgm:t>
        <a:bodyPr/>
        <a:lstStyle/>
        <a:p>
          <a:endParaRPr lang="en-US" sz="2000"/>
        </a:p>
      </dgm:t>
    </dgm:pt>
    <dgm:pt modelId="{4CEC4BEE-A03F-4D1A-B450-3D59C37C15E5}">
      <dgm:prSet custT="1"/>
      <dgm:spPr>
        <a:solidFill>
          <a:srgbClr val="FFB28B"/>
        </a:solidFill>
      </dgm:spPr>
      <dgm:t>
        <a:bodyPr/>
        <a:lstStyle/>
        <a:p>
          <a:r>
            <a:rPr lang="fr-FR" sz="1800" b="1" i="1" u="sng" dirty="0"/>
            <a:t>Public</a:t>
          </a:r>
          <a:r>
            <a:rPr lang="fr-FR" sz="1800" b="1" i="0" u="none" dirty="0"/>
            <a:t> :</a:t>
          </a:r>
          <a:endParaRPr lang="en-US" sz="1800" b="1" i="0" u="none" dirty="0"/>
        </a:p>
      </dgm:t>
    </dgm:pt>
    <dgm:pt modelId="{2854D317-0FA3-49E3-A919-0A1F95223B8E}" type="parTrans" cxnId="{37AEBAEC-68F4-4071-AFC3-6AF21F1C846D}">
      <dgm:prSet/>
      <dgm:spPr/>
      <dgm:t>
        <a:bodyPr/>
        <a:lstStyle/>
        <a:p>
          <a:endParaRPr lang="en-US" sz="2000"/>
        </a:p>
      </dgm:t>
    </dgm:pt>
    <dgm:pt modelId="{2FE19C97-C8EA-4931-891D-7AA60FB4A0E4}" type="sibTrans" cxnId="{37AEBAEC-68F4-4071-AFC3-6AF21F1C846D}">
      <dgm:prSet/>
      <dgm:spPr/>
      <dgm:t>
        <a:bodyPr/>
        <a:lstStyle/>
        <a:p>
          <a:endParaRPr lang="en-US" sz="2000"/>
        </a:p>
      </dgm:t>
    </dgm:pt>
    <dgm:pt modelId="{834E95EA-D238-43DB-BE47-19B9F95D36DF}">
      <dgm:prSet custT="1"/>
      <dgm:spPr/>
      <dgm:t>
        <a:bodyPr/>
        <a:lstStyle/>
        <a:p>
          <a:r>
            <a:rPr lang="fr-FR" sz="1600" dirty="0"/>
            <a:t>Personnes handicapées psychiques stabilisées, sans critère d’âge, au faible niveau de ressources, en situation d’isolement ou d’exclusion sociale et suffisamment autonomes pour accéder à un logement privatif.</a:t>
          </a:r>
          <a:endParaRPr lang="en-US" sz="1600" dirty="0"/>
        </a:p>
      </dgm:t>
    </dgm:pt>
    <dgm:pt modelId="{1CFCE483-7D24-4D1A-8501-F7BE1A263044}" type="parTrans" cxnId="{97B702C5-47FF-4745-B033-25B62122EEEE}">
      <dgm:prSet/>
      <dgm:spPr/>
      <dgm:t>
        <a:bodyPr/>
        <a:lstStyle/>
        <a:p>
          <a:endParaRPr lang="en-US" sz="2000"/>
        </a:p>
      </dgm:t>
    </dgm:pt>
    <dgm:pt modelId="{950E8C6E-3A6B-477E-B597-B13E736AD128}" type="sibTrans" cxnId="{97B702C5-47FF-4745-B033-25B62122EEEE}">
      <dgm:prSet/>
      <dgm:spPr/>
      <dgm:t>
        <a:bodyPr/>
        <a:lstStyle/>
        <a:p>
          <a:endParaRPr lang="en-US" sz="2000"/>
        </a:p>
      </dgm:t>
    </dgm:pt>
    <dgm:pt modelId="{62145499-F0A4-4F5A-9261-E13A39661FE6}">
      <dgm:prSet custT="1"/>
      <dgm:spPr>
        <a:solidFill>
          <a:srgbClr val="FFB089"/>
        </a:solidFill>
      </dgm:spPr>
      <dgm:t>
        <a:bodyPr/>
        <a:lstStyle/>
        <a:p>
          <a:r>
            <a:rPr lang="fr-FR" sz="1800" b="1" i="1" u="sng" dirty="0"/>
            <a:t>Durée de séjour</a:t>
          </a:r>
          <a:r>
            <a:rPr lang="fr-FR" sz="1800" b="1" i="0" u="none" dirty="0"/>
            <a:t> :</a:t>
          </a:r>
          <a:endParaRPr lang="en-US" sz="1800" b="1" i="0" u="none" dirty="0"/>
        </a:p>
      </dgm:t>
    </dgm:pt>
    <dgm:pt modelId="{5F9C0F88-36D8-44D3-862E-B0361BB15E10}" type="parTrans" cxnId="{76A99EF1-14D9-4258-BD61-59017BCDAE85}">
      <dgm:prSet/>
      <dgm:spPr/>
      <dgm:t>
        <a:bodyPr/>
        <a:lstStyle/>
        <a:p>
          <a:endParaRPr lang="en-US" sz="2000"/>
        </a:p>
      </dgm:t>
    </dgm:pt>
    <dgm:pt modelId="{643885E2-A3B9-4190-A2F5-31DB1ED76CA0}" type="sibTrans" cxnId="{76A99EF1-14D9-4258-BD61-59017BCDAE85}">
      <dgm:prSet/>
      <dgm:spPr/>
      <dgm:t>
        <a:bodyPr/>
        <a:lstStyle/>
        <a:p>
          <a:endParaRPr lang="en-US" sz="2000"/>
        </a:p>
      </dgm:t>
    </dgm:pt>
    <dgm:pt modelId="{3B8201B7-2630-40E8-A187-FE115DB2C6EC}">
      <dgm:prSet custT="1"/>
      <dgm:spPr/>
      <dgm:t>
        <a:bodyPr/>
        <a:lstStyle/>
        <a:p>
          <a:r>
            <a:rPr lang="fr-FR" sz="1600" dirty="0"/>
            <a:t>Accueil sans limitation de durée.</a:t>
          </a:r>
          <a:endParaRPr lang="en-US" sz="1600" dirty="0"/>
        </a:p>
      </dgm:t>
    </dgm:pt>
    <dgm:pt modelId="{46FF8F1E-78AE-4CF8-85CE-A8DA5C618F3B}" type="parTrans" cxnId="{84729AC0-857D-4494-A97D-EBBF384D01C8}">
      <dgm:prSet/>
      <dgm:spPr/>
      <dgm:t>
        <a:bodyPr/>
        <a:lstStyle/>
        <a:p>
          <a:endParaRPr lang="en-US" sz="2000"/>
        </a:p>
      </dgm:t>
    </dgm:pt>
    <dgm:pt modelId="{2523B7B4-8C4C-4F61-864E-58DDA0E6602C}" type="sibTrans" cxnId="{84729AC0-857D-4494-A97D-EBBF384D01C8}">
      <dgm:prSet/>
      <dgm:spPr/>
      <dgm:t>
        <a:bodyPr/>
        <a:lstStyle/>
        <a:p>
          <a:endParaRPr lang="en-US" sz="2000"/>
        </a:p>
      </dgm:t>
    </dgm:pt>
    <dgm:pt modelId="{62E6066B-2431-4871-9C28-B73B10A1AEB3}">
      <dgm:prSet custT="1"/>
      <dgm:spPr>
        <a:solidFill>
          <a:srgbClr val="FF935D"/>
        </a:solidFill>
      </dgm:spPr>
      <dgm:t>
        <a:bodyPr/>
        <a:lstStyle/>
        <a:p>
          <a:r>
            <a:rPr lang="fr-FR" sz="1800" b="1" i="1" u="sng" dirty="0"/>
            <a:t>Orientation</a:t>
          </a:r>
          <a:r>
            <a:rPr lang="fr-FR" sz="1800" b="1" i="0" u="none" dirty="0"/>
            <a:t> :</a:t>
          </a:r>
          <a:endParaRPr lang="en-US" sz="1800" b="1" i="0" u="none" dirty="0"/>
        </a:p>
      </dgm:t>
    </dgm:pt>
    <dgm:pt modelId="{8A77185E-9CAB-4135-8B42-80B3F5ADFB7B}" type="parTrans" cxnId="{AAD6BA9A-E4E3-4CC8-8784-251FBC6EF528}">
      <dgm:prSet/>
      <dgm:spPr/>
      <dgm:t>
        <a:bodyPr/>
        <a:lstStyle/>
        <a:p>
          <a:endParaRPr lang="en-US" sz="2000"/>
        </a:p>
      </dgm:t>
    </dgm:pt>
    <dgm:pt modelId="{D311FF4C-8C53-419F-9054-C3C71F15D2DE}" type="sibTrans" cxnId="{AAD6BA9A-E4E3-4CC8-8784-251FBC6EF528}">
      <dgm:prSet/>
      <dgm:spPr/>
      <dgm:t>
        <a:bodyPr/>
        <a:lstStyle/>
        <a:p>
          <a:endParaRPr lang="en-US" sz="2000"/>
        </a:p>
      </dgm:t>
    </dgm:pt>
    <dgm:pt modelId="{C5B846F5-8594-4641-97B6-9A66751BACCE}">
      <dgm:prSet custT="1"/>
      <dgm:spPr/>
      <dgm:t>
        <a:bodyPr/>
        <a:lstStyle/>
        <a:p>
          <a:r>
            <a:rPr lang="fr-FR" sz="1600" dirty="0"/>
            <a:t>SIAO, via FDL</a:t>
          </a:r>
          <a:endParaRPr lang="en-US" sz="1600" dirty="0"/>
        </a:p>
      </dgm:t>
    </dgm:pt>
    <dgm:pt modelId="{2F935EB9-EB99-45EC-BA59-5BE39F1FC931}" type="parTrans" cxnId="{AFB3930B-C39B-47C7-A863-D5D8BF71969D}">
      <dgm:prSet/>
      <dgm:spPr/>
      <dgm:t>
        <a:bodyPr/>
        <a:lstStyle/>
        <a:p>
          <a:endParaRPr lang="en-US" sz="2000"/>
        </a:p>
      </dgm:t>
    </dgm:pt>
    <dgm:pt modelId="{3CC62C3E-566F-4D60-AF67-527B89697171}" type="sibTrans" cxnId="{AFB3930B-C39B-47C7-A863-D5D8BF71969D}">
      <dgm:prSet/>
      <dgm:spPr/>
      <dgm:t>
        <a:bodyPr/>
        <a:lstStyle/>
        <a:p>
          <a:endParaRPr lang="en-US" sz="2000"/>
        </a:p>
      </dgm:t>
    </dgm:pt>
    <dgm:pt modelId="{C8DD6556-CC5E-472E-BCC9-F5FA0ADEB010}">
      <dgm:prSet custT="1"/>
      <dgm:spPr>
        <a:solidFill>
          <a:srgbClr val="FF9E6D"/>
        </a:solidFill>
      </dgm:spPr>
      <dgm:t>
        <a:bodyPr/>
        <a:lstStyle/>
        <a:p>
          <a:r>
            <a:rPr lang="en-US" sz="1800" b="1" i="1" u="sng" dirty="0"/>
            <a:t>Participation / </a:t>
          </a:r>
          <a:r>
            <a:rPr lang="en-US" sz="1800" b="1" i="1" u="sng" dirty="0" err="1"/>
            <a:t>loyer</a:t>
          </a:r>
          <a:r>
            <a:rPr lang="en-US" sz="1800" b="1" i="0" u="none" dirty="0"/>
            <a:t> : </a:t>
          </a:r>
        </a:p>
      </dgm:t>
    </dgm:pt>
    <dgm:pt modelId="{A7C4C6DD-D239-4FDD-8980-5FA0AB28EEFB}" type="parTrans" cxnId="{AFB4D3D9-9CF6-476F-9618-54BD3E197114}">
      <dgm:prSet/>
      <dgm:spPr/>
      <dgm:t>
        <a:bodyPr/>
        <a:lstStyle/>
        <a:p>
          <a:endParaRPr lang="fr-FR"/>
        </a:p>
      </dgm:t>
    </dgm:pt>
    <dgm:pt modelId="{A11E5ABB-9ABF-4AC5-B0FA-DF2F4FB434CC}" type="sibTrans" cxnId="{AFB4D3D9-9CF6-476F-9618-54BD3E197114}">
      <dgm:prSet/>
      <dgm:spPr/>
      <dgm:t>
        <a:bodyPr/>
        <a:lstStyle/>
        <a:p>
          <a:endParaRPr lang="fr-FR"/>
        </a:p>
      </dgm:t>
    </dgm:pt>
    <dgm:pt modelId="{C0019668-D95A-4ABF-92B4-BBC8679E56D1}">
      <dgm:prSet custT="1"/>
      <dgm:spPr/>
      <dgm:t>
        <a:bodyPr/>
        <a:lstStyle/>
        <a:p>
          <a:r>
            <a:rPr lang="fr-FR" sz="1600" dirty="0">
              <a:solidFill>
                <a:schemeClr val="tx1"/>
              </a:solidFill>
            </a:rPr>
            <a:t>Redevance avec </a:t>
          </a:r>
          <a:r>
            <a:rPr lang="fr-FR" sz="1600" dirty="0"/>
            <a:t>possibilité de mobiliser une aide au logement</a:t>
          </a:r>
          <a:endParaRPr lang="en-US" sz="1600" dirty="0"/>
        </a:p>
      </dgm:t>
    </dgm:pt>
    <dgm:pt modelId="{AAC93D3E-6D96-4172-824F-676F6D3664ED}" type="parTrans" cxnId="{8A9BF446-1DF5-4139-B9F8-C4C15BFBD6E7}">
      <dgm:prSet/>
      <dgm:spPr/>
      <dgm:t>
        <a:bodyPr/>
        <a:lstStyle/>
        <a:p>
          <a:endParaRPr lang="fr-FR"/>
        </a:p>
      </dgm:t>
    </dgm:pt>
    <dgm:pt modelId="{63E49E1A-BC1E-4394-871D-FA63741D06E3}" type="sibTrans" cxnId="{8A9BF446-1DF5-4139-B9F8-C4C15BFBD6E7}">
      <dgm:prSet/>
      <dgm:spPr/>
      <dgm:t>
        <a:bodyPr/>
        <a:lstStyle/>
        <a:p>
          <a:endParaRPr lang="fr-FR"/>
        </a:p>
      </dgm:t>
    </dgm:pt>
    <dgm:pt modelId="{66233E25-44D1-4B5A-ABF0-57C6CC01E705}" type="pres">
      <dgm:prSet presAssocID="{E22A8467-44D2-4FE6-9F6B-FFE4E6B03A00}" presName="linear" presStyleCnt="0">
        <dgm:presLayoutVars>
          <dgm:animLvl val="lvl"/>
          <dgm:resizeHandles val="exact"/>
        </dgm:presLayoutVars>
      </dgm:prSet>
      <dgm:spPr/>
    </dgm:pt>
    <dgm:pt modelId="{1AA54C45-4BFE-4401-8EAD-9F1304A0CD5F}" type="pres">
      <dgm:prSet presAssocID="{678F47A6-3CB0-4843-84CF-4E36C11842F0}" presName="parentText" presStyleLbl="node1" presStyleIdx="0" presStyleCnt="5">
        <dgm:presLayoutVars>
          <dgm:chMax val="0"/>
          <dgm:bulletEnabled val="1"/>
        </dgm:presLayoutVars>
      </dgm:prSet>
      <dgm:spPr/>
    </dgm:pt>
    <dgm:pt modelId="{B7E1E9FE-D223-4282-9581-3888545B9CDB}" type="pres">
      <dgm:prSet presAssocID="{678F47A6-3CB0-4843-84CF-4E36C11842F0}" presName="childText" presStyleLbl="revTx" presStyleIdx="0" presStyleCnt="5">
        <dgm:presLayoutVars>
          <dgm:bulletEnabled val="1"/>
        </dgm:presLayoutVars>
      </dgm:prSet>
      <dgm:spPr/>
    </dgm:pt>
    <dgm:pt modelId="{567023BF-0CB3-47BD-BDFE-2D36D8225F85}" type="pres">
      <dgm:prSet presAssocID="{4CEC4BEE-A03F-4D1A-B450-3D59C37C15E5}" presName="parentText" presStyleLbl="node1" presStyleIdx="1" presStyleCnt="5">
        <dgm:presLayoutVars>
          <dgm:chMax val="0"/>
          <dgm:bulletEnabled val="1"/>
        </dgm:presLayoutVars>
      </dgm:prSet>
      <dgm:spPr/>
    </dgm:pt>
    <dgm:pt modelId="{71AEAC76-B20B-4361-A9BF-67F3CCA14EC5}" type="pres">
      <dgm:prSet presAssocID="{4CEC4BEE-A03F-4D1A-B450-3D59C37C15E5}" presName="childText" presStyleLbl="revTx" presStyleIdx="1" presStyleCnt="5">
        <dgm:presLayoutVars>
          <dgm:bulletEnabled val="1"/>
        </dgm:presLayoutVars>
      </dgm:prSet>
      <dgm:spPr/>
    </dgm:pt>
    <dgm:pt modelId="{D19DB22D-079A-4365-ADA9-75285F299548}" type="pres">
      <dgm:prSet presAssocID="{62145499-F0A4-4F5A-9261-E13A39661FE6}" presName="parentText" presStyleLbl="node1" presStyleIdx="2" presStyleCnt="5">
        <dgm:presLayoutVars>
          <dgm:chMax val="0"/>
          <dgm:bulletEnabled val="1"/>
        </dgm:presLayoutVars>
      </dgm:prSet>
      <dgm:spPr/>
    </dgm:pt>
    <dgm:pt modelId="{ACA97E93-71B4-4CAC-BFFE-15BCE57C1B26}" type="pres">
      <dgm:prSet presAssocID="{62145499-F0A4-4F5A-9261-E13A39661FE6}" presName="childText" presStyleLbl="revTx" presStyleIdx="2" presStyleCnt="5">
        <dgm:presLayoutVars>
          <dgm:bulletEnabled val="1"/>
        </dgm:presLayoutVars>
      </dgm:prSet>
      <dgm:spPr/>
    </dgm:pt>
    <dgm:pt modelId="{0CBD78E1-8D0E-4E22-9A17-31408C9CD82C}" type="pres">
      <dgm:prSet presAssocID="{C8DD6556-CC5E-472E-BCC9-F5FA0ADEB010}" presName="parentText" presStyleLbl="node1" presStyleIdx="3" presStyleCnt="5">
        <dgm:presLayoutVars>
          <dgm:chMax val="0"/>
          <dgm:bulletEnabled val="1"/>
        </dgm:presLayoutVars>
      </dgm:prSet>
      <dgm:spPr/>
    </dgm:pt>
    <dgm:pt modelId="{10A9E39A-DCA0-4CB3-8F4B-75552E446C44}" type="pres">
      <dgm:prSet presAssocID="{C8DD6556-CC5E-472E-BCC9-F5FA0ADEB010}" presName="childText" presStyleLbl="revTx" presStyleIdx="3" presStyleCnt="5">
        <dgm:presLayoutVars>
          <dgm:bulletEnabled val="1"/>
        </dgm:presLayoutVars>
      </dgm:prSet>
      <dgm:spPr/>
    </dgm:pt>
    <dgm:pt modelId="{903C65F3-A7DA-410D-9A91-5B6A01B0B124}" type="pres">
      <dgm:prSet presAssocID="{62E6066B-2431-4871-9C28-B73B10A1AEB3}" presName="parentText" presStyleLbl="node1" presStyleIdx="4" presStyleCnt="5">
        <dgm:presLayoutVars>
          <dgm:chMax val="0"/>
          <dgm:bulletEnabled val="1"/>
        </dgm:presLayoutVars>
      </dgm:prSet>
      <dgm:spPr/>
    </dgm:pt>
    <dgm:pt modelId="{A44362CB-9ED4-4D8C-BF66-7AFFE5657BE6}" type="pres">
      <dgm:prSet presAssocID="{62E6066B-2431-4871-9C28-B73B10A1AEB3}" presName="childText" presStyleLbl="revTx" presStyleIdx="4" presStyleCnt="5">
        <dgm:presLayoutVars>
          <dgm:bulletEnabled val="1"/>
        </dgm:presLayoutVars>
      </dgm:prSet>
      <dgm:spPr/>
    </dgm:pt>
  </dgm:ptLst>
  <dgm:cxnLst>
    <dgm:cxn modelId="{CDFFF807-A03D-44F6-BCBB-2A5836A06CC8}" type="presOf" srcId="{62E6066B-2431-4871-9C28-B73B10A1AEB3}" destId="{903C65F3-A7DA-410D-9A91-5B6A01B0B124}" srcOrd="0" destOrd="0" presId="urn:microsoft.com/office/officeart/2005/8/layout/vList2"/>
    <dgm:cxn modelId="{AFB3930B-C39B-47C7-A863-D5D8BF71969D}" srcId="{62E6066B-2431-4871-9C28-B73B10A1AEB3}" destId="{C5B846F5-8594-4641-97B6-9A66751BACCE}" srcOrd="0" destOrd="0" parTransId="{2F935EB9-EB99-45EC-BA59-5BE39F1FC931}" sibTransId="{3CC62C3E-566F-4D60-AF67-527B89697171}"/>
    <dgm:cxn modelId="{9F1B2C23-C5B9-4D59-A2F5-91CB7C90EE3A}" type="presOf" srcId="{834E95EA-D238-43DB-BE47-19B9F95D36DF}" destId="{71AEAC76-B20B-4361-A9BF-67F3CCA14EC5}" srcOrd="0" destOrd="0" presId="urn:microsoft.com/office/officeart/2005/8/layout/vList2"/>
    <dgm:cxn modelId="{E776E623-4C58-4833-8D1E-11BCF0634D06}" type="presOf" srcId="{CAE7685A-A603-48FD-B7C5-F5397467BA9E}" destId="{B7E1E9FE-D223-4282-9581-3888545B9CDB}" srcOrd="0" destOrd="0" presId="urn:microsoft.com/office/officeart/2005/8/layout/vList2"/>
    <dgm:cxn modelId="{E8B65A38-9070-49E4-A4A9-1D1530B19A7A}" type="presOf" srcId="{4CEC4BEE-A03F-4D1A-B450-3D59C37C15E5}" destId="{567023BF-0CB3-47BD-BDFE-2D36D8225F85}" srcOrd="0" destOrd="0" presId="urn:microsoft.com/office/officeart/2005/8/layout/vList2"/>
    <dgm:cxn modelId="{0E34F143-9E35-49F8-816D-75E5AC9D290B}" type="presOf" srcId="{3B8201B7-2630-40E8-A187-FE115DB2C6EC}" destId="{ACA97E93-71B4-4CAC-BFFE-15BCE57C1B26}" srcOrd="0" destOrd="0" presId="urn:microsoft.com/office/officeart/2005/8/layout/vList2"/>
    <dgm:cxn modelId="{8A9BF446-1DF5-4139-B9F8-C4C15BFBD6E7}" srcId="{C8DD6556-CC5E-472E-BCC9-F5FA0ADEB010}" destId="{C0019668-D95A-4ABF-92B4-BBC8679E56D1}" srcOrd="0" destOrd="0" parTransId="{AAC93D3E-6D96-4172-824F-676F6D3664ED}" sibTransId="{63E49E1A-BC1E-4394-871D-FA63741D06E3}"/>
    <dgm:cxn modelId="{BE274F52-C90E-4560-9FAC-C94E8701C2A0}" type="presOf" srcId="{E22A8467-44D2-4FE6-9F6B-FFE4E6B03A00}" destId="{66233E25-44D1-4B5A-ABF0-57C6CC01E705}" srcOrd="0" destOrd="0" presId="urn:microsoft.com/office/officeart/2005/8/layout/vList2"/>
    <dgm:cxn modelId="{7CC0E477-A0B3-4CEF-9D64-19154FC6B4DB}" type="presOf" srcId="{C5B846F5-8594-4641-97B6-9A66751BACCE}" destId="{A44362CB-9ED4-4D8C-BF66-7AFFE5657BE6}" srcOrd="0" destOrd="0" presId="urn:microsoft.com/office/officeart/2005/8/layout/vList2"/>
    <dgm:cxn modelId="{E72B398B-E13C-4185-B4B7-56022B691DBC}" srcId="{678F47A6-3CB0-4843-84CF-4E36C11842F0}" destId="{CAE7685A-A603-48FD-B7C5-F5397467BA9E}" srcOrd="0" destOrd="0" parTransId="{D843DDFD-8250-46E7-B7EB-7DDED3DBED6A}" sibTransId="{51A4CF61-B082-447D-93D5-F8CBC93CAE0D}"/>
    <dgm:cxn modelId="{8AAE2B9A-A220-4AA4-8038-51E9F7195133}" type="presOf" srcId="{62145499-F0A4-4F5A-9261-E13A39661FE6}" destId="{D19DB22D-079A-4365-ADA9-75285F299548}" srcOrd="0" destOrd="0" presId="urn:microsoft.com/office/officeart/2005/8/layout/vList2"/>
    <dgm:cxn modelId="{AAD6BA9A-E4E3-4CC8-8784-251FBC6EF528}" srcId="{E22A8467-44D2-4FE6-9F6B-FFE4E6B03A00}" destId="{62E6066B-2431-4871-9C28-B73B10A1AEB3}" srcOrd="4" destOrd="0" parTransId="{8A77185E-9CAB-4135-8B42-80B3F5ADFB7B}" sibTransId="{D311FF4C-8C53-419F-9054-C3C71F15D2DE}"/>
    <dgm:cxn modelId="{A71AC0AD-9813-4AD6-A3B0-19BD59A3AE62}" type="presOf" srcId="{678F47A6-3CB0-4843-84CF-4E36C11842F0}" destId="{1AA54C45-4BFE-4401-8EAD-9F1304A0CD5F}" srcOrd="0" destOrd="0" presId="urn:microsoft.com/office/officeart/2005/8/layout/vList2"/>
    <dgm:cxn modelId="{1625D0AF-19F5-4B02-B494-4A712BC1A3AA}" type="presOf" srcId="{C0019668-D95A-4ABF-92B4-BBC8679E56D1}" destId="{10A9E39A-DCA0-4CB3-8F4B-75552E446C44}" srcOrd="0" destOrd="0" presId="urn:microsoft.com/office/officeart/2005/8/layout/vList2"/>
    <dgm:cxn modelId="{84729AC0-857D-4494-A97D-EBBF384D01C8}" srcId="{62145499-F0A4-4F5A-9261-E13A39661FE6}" destId="{3B8201B7-2630-40E8-A187-FE115DB2C6EC}" srcOrd="0" destOrd="0" parTransId="{46FF8F1E-78AE-4CF8-85CE-A8DA5C618F3B}" sibTransId="{2523B7B4-8C4C-4F61-864E-58DDA0E6602C}"/>
    <dgm:cxn modelId="{97B702C5-47FF-4745-B033-25B62122EEEE}" srcId="{4CEC4BEE-A03F-4D1A-B450-3D59C37C15E5}" destId="{834E95EA-D238-43DB-BE47-19B9F95D36DF}" srcOrd="0" destOrd="0" parTransId="{1CFCE483-7D24-4D1A-8501-F7BE1A263044}" sibTransId="{950E8C6E-3A6B-477E-B597-B13E736AD128}"/>
    <dgm:cxn modelId="{B5F56DD4-852D-499F-9127-BD656BE06994}" type="presOf" srcId="{C8DD6556-CC5E-472E-BCC9-F5FA0ADEB010}" destId="{0CBD78E1-8D0E-4E22-9A17-31408C9CD82C}" srcOrd="0" destOrd="0" presId="urn:microsoft.com/office/officeart/2005/8/layout/vList2"/>
    <dgm:cxn modelId="{AFB4D3D9-9CF6-476F-9618-54BD3E197114}" srcId="{E22A8467-44D2-4FE6-9F6B-FFE4E6B03A00}" destId="{C8DD6556-CC5E-472E-BCC9-F5FA0ADEB010}" srcOrd="3" destOrd="0" parTransId="{A7C4C6DD-D239-4FDD-8980-5FA0AB28EEFB}" sibTransId="{A11E5ABB-9ABF-4AC5-B0FA-DF2F4FB434CC}"/>
    <dgm:cxn modelId="{37AEBAEC-68F4-4071-AFC3-6AF21F1C846D}" srcId="{E22A8467-44D2-4FE6-9F6B-FFE4E6B03A00}" destId="{4CEC4BEE-A03F-4D1A-B450-3D59C37C15E5}" srcOrd="1" destOrd="0" parTransId="{2854D317-0FA3-49E3-A919-0A1F95223B8E}" sibTransId="{2FE19C97-C8EA-4931-891D-7AA60FB4A0E4}"/>
    <dgm:cxn modelId="{76A99EF1-14D9-4258-BD61-59017BCDAE85}" srcId="{E22A8467-44D2-4FE6-9F6B-FFE4E6B03A00}" destId="{62145499-F0A4-4F5A-9261-E13A39661FE6}" srcOrd="2" destOrd="0" parTransId="{5F9C0F88-36D8-44D3-862E-B0361BB15E10}" sibTransId="{643885E2-A3B9-4190-A2F5-31DB1ED76CA0}"/>
    <dgm:cxn modelId="{0EAAC3F1-21B7-452C-8A80-B49DF7E27F81}" srcId="{E22A8467-44D2-4FE6-9F6B-FFE4E6B03A00}" destId="{678F47A6-3CB0-4843-84CF-4E36C11842F0}" srcOrd="0" destOrd="0" parTransId="{00C87C2D-4BB9-4A65-9012-D42BA707BA42}" sibTransId="{CE5C62B8-F720-4E32-9677-C54EF5B7ED76}"/>
    <dgm:cxn modelId="{257DF27E-2439-45CA-A539-9E54D5483F0E}" type="presParOf" srcId="{66233E25-44D1-4B5A-ABF0-57C6CC01E705}" destId="{1AA54C45-4BFE-4401-8EAD-9F1304A0CD5F}" srcOrd="0" destOrd="0" presId="urn:microsoft.com/office/officeart/2005/8/layout/vList2"/>
    <dgm:cxn modelId="{68EC17E4-BACE-4A38-B4F6-5F94BAC311CC}" type="presParOf" srcId="{66233E25-44D1-4B5A-ABF0-57C6CC01E705}" destId="{B7E1E9FE-D223-4282-9581-3888545B9CDB}" srcOrd="1" destOrd="0" presId="urn:microsoft.com/office/officeart/2005/8/layout/vList2"/>
    <dgm:cxn modelId="{A155D7BA-CC78-4E78-9D3D-C70477657680}" type="presParOf" srcId="{66233E25-44D1-4B5A-ABF0-57C6CC01E705}" destId="{567023BF-0CB3-47BD-BDFE-2D36D8225F85}" srcOrd="2" destOrd="0" presId="urn:microsoft.com/office/officeart/2005/8/layout/vList2"/>
    <dgm:cxn modelId="{EAA1E48E-8B04-44DB-8B4F-901FA477D721}" type="presParOf" srcId="{66233E25-44D1-4B5A-ABF0-57C6CC01E705}" destId="{71AEAC76-B20B-4361-A9BF-67F3CCA14EC5}" srcOrd="3" destOrd="0" presId="urn:microsoft.com/office/officeart/2005/8/layout/vList2"/>
    <dgm:cxn modelId="{DB561BE6-4E51-4BF8-8D6B-19EF4FBE3A66}" type="presParOf" srcId="{66233E25-44D1-4B5A-ABF0-57C6CC01E705}" destId="{D19DB22D-079A-4365-ADA9-75285F299548}" srcOrd="4" destOrd="0" presId="urn:microsoft.com/office/officeart/2005/8/layout/vList2"/>
    <dgm:cxn modelId="{F95D892F-4AD8-4C06-BE9C-00830CB7CF77}" type="presParOf" srcId="{66233E25-44D1-4B5A-ABF0-57C6CC01E705}" destId="{ACA97E93-71B4-4CAC-BFFE-15BCE57C1B26}" srcOrd="5" destOrd="0" presId="urn:microsoft.com/office/officeart/2005/8/layout/vList2"/>
    <dgm:cxn modelId="{A8EA0020-53C5-49C9-82E6-5AD4C94AE6FA}" type="presParOf" srcId="{66233E25-44D1-4B5A-ABF0-57C6CC01E705}" destId="{0CBD78E1-8D0E-4E22-9A17-31408C9CD82C}" srcOrd="6" destOrd="0" presId="urn:microsoft.com/office/officeart/2005/8/layout/vList2"/>
    <dgm:cxn modelId="{BEFAA6A6-6D07-488F-91E3-7447474008A4}" type="presParOf" srcId="{66233E25-44D1-4B5A-ABF0-57C6CC01E705}" destId="{10A9E39A-DCA0-4CB3-8F4B-75552E446C44}" srcOrd="7" destOrd="0" presId="urn:microsoft.com/office/officeart/2005/8/layout/vList2"/>
    <dgm:cxn modelId="{7C409C13-59AE-4955-BE60-DEBB95B87A1B}" type="presParOf" srcId="{66233E25-44D1-4B5A-ABF0-57C6CC01E705}" destId="{903C65F3-A7DA-410D-9A91-5B6A01B0B124}" srcOrd="8" destOrd="0" presId="urn:microsoft.com/office/officeart/2005/8/layout/vList2"/>
    <dgm:cxn modelId="{B438CC24-99E6-4C78-9C67-9735AD66631B}" type="presParOf" srcId="{66233E25-44D1-4B5A-ABF0-57C6CC01E705}" destId="{A44362CB-9ED4-4D8C-BF66-7AFFE5657BE6}" srcOrd="9"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D600D-A5B7-4A28-BC75-EC61AFCADC1F}">
      <dsp:nvSpPr>
        <dsp:cNvPr id="0" name=""/>
        <dsp:cNvSpPr/>
      </dsp:nvSpPr>
      <dsp:spPr>
        <a:xfrm rot="5400000">
          <a:off x="3213253" y="-1249552"/>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solidFill>
                <a:schemeClr val="tx1"/>
              </a:solidFill>
            </a:rPr>
            <a:t>Idem sous location département, avec accompagnement social plus soutenu</a:t>
          </a:r>
          <a:endParaRPr lang="en-US" sz="1500" kern="1200" dirty="0">
            <a:solidFill>
              <a:schemeClr val="tx1"/>
            </a:solidFill>
          </a:endParaRPr>
        </a:p>
      </dsp:txBody>
      <dsp:txXfrm rot="-5400000">
        <a:off x="1878182" y="118169"/>
        <a:ext cx="3306340" cy="603548"/>
      </dsp:txXfrm>
    </dsp:sp>
    <dsp:sp modelId="{89298062-CD82-491C-8EBC-0256102885AF}">
      <dsp:nvSpPr>
        <dsp:cNvPr id="0" name=""/>
        <dsp:cNvSpPr/>
      </dsp:nvSpPr>
      <dsp:spPr>
        <a:xfrm>
          <a:off x="0" y="1912"/>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Missions :</a:t>
          </a:r>
          <a:endParaRPr lang="en-US" sz="2300" kern="1200" dirty="0"/>
        </a:p>
      </dsp:txBody>
      <dsp:txXfrm>
        <a:off x="40813" y="42725"/>
        <a:ext cx="1796556" cy="754434"/>
      </dsp:txXfrm>
    </dsp:sp>
    <dsp:sp modelId="{0668E52D-8D11-4E65-8FAA-67B157B11C20}">
      <dsp:nvSpPr>
        <dsp:cNvPr id="0" name=""/>
        <dsp:cNvSpPr/>
      </dsp:nvSpPr>
      <dsp:spPr>
        <a:xfrm rot="5400000">
          <a:off x="3213253" y="-371689"/>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t>Idem</a:t>
          </a:r>
          <a:endParaRPr lang="en-US" sz="1500" kern="1200" dirty="0"/>
        </a:p>
      </dsp:txBody>
      <dsp:txXfrm rot="-5400000">
        <a:off x="1878182" y="996032"/>
        <a:ext cx="3306340" cy="603548"/>
      </dsp:txXfrm>
    </dsp:sp>
    <dsp:sp modelId="{6779FBB8-7831-4A8D-BC66-60D3D2439E09}">
      <dsp:nvSpPr>
        <dsp:cNvPr id="0" name=""/>
        <dsp:cNvSpPr/>
      </dsp:nvSpPr>
      <dsp:spPr>
        <a:xfrm>
          <a:off x="0" y="879775"/>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Publics :</a:t>
          </a:r>
          <a:endParaRPr lang="en-US" sz="2300" kern="1200"/>
        </a:p>
      </dsp:txBody>
      <dsp:txXfrm>
        <a:off x="40813" y="920588"/>
        <a:ext cx="1796556" cy="754434"/>
      </dsp:txXfrm>
    </dsp:sp>
    <dsp:sp modelId="{27F10C75-6FDA-4FC1-9EA1-88203BF54B86}">
      <dsp:nvSpPr>
        <dsp:cNvPr id="0" name=""/>
        <dsp:cNvSpPr/>
      </dsp:nvSpPr>
      <dsp:spPr>
        <a:xfrm rot="5400000">
          <a:off x="3213253" y="506173"/>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t>12 mois (18 exceptionnellement)</a:t>
          </a:r>
          <a:endParaRPr lang="en-US" sz="1500" kern="1200" dirty="0"/>
        </a:p>
      </dsp:txBody>
      <dsp:txXfrm rot="-5400000">
        <a:off x="1878182" y="1873894"/>
        <a:ext cx="3306340" cy="603548"/>
      </dsp:txXfrm>
    </dsp:sp>
    <dsp:sp modelId="{25C009E9-4A18-4476-B6B7-463E2F5BE2BD}">
      <dsp:nvSpPr>
        <dsp:cNvPr id="0" name=""/>
        <dsp:cNvSpPr/>
      </dsp:nvSpPr>
      <dsp:spPr>
        <a:xfrm>
          <a:off x="0" y="1757638"/>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Durée de séjour :</a:t>
          </a:r>
          <a:endParaRPr lang="en-US" sz="2300" kern="1200"/>
        </a:p>
      </dsp:txBody>
      <dsp:txXfrm>
        <a:off x="40813" y="1798451"/>
        <a:ext cx="1796556" cy="754434"/>
      </dsp:txXfrm>
    </dsp:sp>
    <dsp:sp modelId="{8EB47784-E1C1-4AEC-8D2F-1B5762BD559A}">
      <dsp:nvSpPr>
        <dsp:cNvPr id="0" name=""/>
        <dsp:cNvSpPr/>
      </dsp:nvSpPr>
      <dsp:spPr>
        <a:xfrm rot="5400000">
          <a:off x="3213253" y="1384036"/>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kumimoji="0" lang="fr-FR" sz="1500" b="0" i="0" u="none" strike="noStrike" kern="1200" cap="none" spc="0" normalizeH="0" baseline="0" noProof="0" dirty="0">
              <a:ln>
                <a:noFill/>
              </a:ln>
              <a:solidFill>
                <a:schemeClr val="tx1"/>
              </a:solidFill>
              <a:effectLst/>
              <a:uLnTx/>
              <a:uFillTx/>
              <a:latin typeface="Calibri" panose="020F0502020204030204"/>
              <a:ea typeface="+mn-ea"/>
              <a:cs typeface="+mn-cs"/>
            </a:rPr>
            <a:t>Loyer avec possibilité de mobiliser une aide au logement</a:t>
          </a:r>
          <a:endParaRPr lang="en-US" sz="1500" kern="1200" dirty="0">
            <a:solidFill>
              <a:schemeClr val="tx1"/>
            </a:solidFill>
          </a:endParaRPr>
        </a:p>
      </dsp:txBody>
      <dsp:txXfrm rot="-5400000">
        <a:off x="1878182" y="2751757"/>
        <a:ext cx="3306340" cy="603548"/>
      </dsp:txXfrm>
    </dsp:sp>
    <dsp:sp modelId="{AE234FAF-DB04-44FF-A626-6BA680D109F1}">
      <dsp:nvSpPr>
        <dsp:cNvPr id="0" name=""/>
        <dsp:cNvSpPr/>
      </dsp:nvSpPr>
      <dsp:spPr>
        <a:xfrm>
          <a:off x="0" y="2635502"/>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Participation / loyer :</a:t>
          </a:r>
          <a:endParaRPr lang="en-US" sz="2300" kern="1200"/>
        </a:p>
      </dsp:txBody>
      <dsp:txXfrm>
        <a:off x="40813" y="2676315"/>
        <a:ext cx="1796556" cy="754434"/>
      </dsp:txXfrm>
    </dsp:sp>
    <dsp:sp modelId="{E0E7C859-98C2-4961-B1C7-FE44EDBC2C38}">
      <dsp:nvSpPr>
        <dsp:cNvPr id="0" name=""/>
        <dsp:cNvSpPr/>
      </dsp:nvSpPr>
      <dsp:spPr>
        <a:xfrm rot="5400000">
          <a:off x="3213253" y="2261900"/>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t>SIAO, via FDL</a:t>
          </a:r>
          <a:endParaRPr lang="en-US" sz="1500" kern="1200" dirty="0"/>
        </a:p>
      </dsp:txBody>
      <dsp:txXfrm rot="-5400000">
        <a:off x="1878182" y="3629621"/>
        <a:ext cx="3306340" cy="603548"/>
      </dsp:txXfrm>
    </dsp:sp>
    <dsp:sp modelId="{09D6A863-5563-403F-B5FC-811641AEBE64}">
      <dsp:nvSpPr>
        <dsp:cNvPr id="0" name=""/>
        <dsp:cNvSpPr/>
      </dsp:nvSpPr>
      <dsp:spPr>
        <a:xfrm>
          <a:off x="0" y="3513365"/>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Orientation :</a:t>
          </a:r>
          <a:endParaRPr lang="en-US" sz="2300" kern="1200" dirty="0"/>
        </a:p>
      </dsp:txBody>
      <dsp:txXfrm>
        <a:off x="40813" y="3554178"/>
        <a:ext cx="1796556" cy="754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D600D-A5B7-4A28-BC75-EC61AFCADC1F}">
      <dsp:nvSpPr>
        <dsp:cNvPr id="0" name=""/>
        <dsp:cNvSpPr/>
      </dsp:nvSpPr>
      <dsp:spPr>
        <a:xfrm rot="5400000">
          <a:off x="3213253" y="-1249552"/>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solidFill>
                <a:schemeClr val="tx1"/>
              </a:solidFill>
            </a:rPr>
            <a:t>Idem sous location département, avec accompagnement social plus soutenu</a:t>
          </a:r>
          <a:endParaRPr lang="en-US" sz="1500" kern="1200" dirty="0">
            <a:solidFill>
              <a:schemeClr val="tx1"/>
            </a:solidFill>
          </a:endParaRPr>
        </a:p>
      </dsp:txBody>
      <dsp:txXfrm rot="-5400000">
        <a:off x="1878182" y="118169"/>
        <a:ext cx="3306340" cy="603548"/>
      </dsp:txXfrm>
    </dsp:sp>
    <dsp:sp modelId="{89298062-CD82-491C-8EBC-0256102885AF}">
      <dsp:nvSpPr>
        <dsp:cNvPr id="0" name=""/>
        <dsp:cNvSpPr/>
      </dsp:nvSpPr>
      <dsp:spPr>
        <a:xfrm>
          <a:off x="0" y="1912"/>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Missions :</a:t>
          </a:r>
          <a:endParaRPr lang="en-US" sz="2300" kern="1200" dirty="0"/>
        </a:p>
      </dsp:txBody>
      <dsp:txXfrm>
        <a:off x="40813" y="42725"/>
        <a:ext cx="1796556" cy="754434"/>
      </dsp:txXfrm>
    </dsp:sp>
    <dsp:sp modelId="{0668E52D-8D11-4E65-8FAA-67B157B11C20}">
      <dsp:nvSpPr>
        <dsp:cNvPr id="0" name=""/>
        <dsp:cNvSpPr/>
      </dsp:nvSpPr>
      <dsp:spPr>
        <a:xfrm rot="5400000">
          <a:off x="3213253" y="-371689"/>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t>Idem</a:t>
          </a:r>
          <a:endParaRPr lang="en-US" sz="1500" kern="1200" dirty="0"/>
        </a:p>
      </dsp:txBody>
      <dsp:txXfrm rot="-5400000">
        <a:off x="1878182" y="996032"/>
        <a:ext cx="3306340" cy="603548"/>
      </dsp:txXfrm>
    </dsp:sp>
    <dsp:sp modelId="{6779FBB8-7831-4A8D-BC66-60D3D2439E09}">
      <dsp:nvSpPr>
        <dsp:cNvPr id="0" name=""/>
        <dsp:cNvSpPr/>
      </dsp:nvSpPr>
      <dsp:spPr>
        <a:xfrm>
          <a:off x="0" y="879775"/>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Publics :</a:t>
          </a:r>
          <a:endParaRPr lang="en-US" sz="2300" kern="1200"/>
        </a:p>
      </dsp:txBody>
      <dsp:txXfrm>
        <a:off x="40813" y="920588"/>
        <a:ext cx="1796556" cy="754434"/>
      </dsp:txXfrm>
    </dsp:sp>
    <dsp:sp modelId="{27F10C75-6FDA-4FC1-9EA1-88203BF54B86}">
      <dsp:nvSpPr>
        <dsp:cNvPr id="0" name=""/>
        <dsp:cNvSpPr/>
      </dsp:nvSpPr>
      <dsp:spPr>
        <a:xfrm rot="5400000">
          <a:off x="3213253" y="506173"/>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fr-FR" sz="1500" kern="1200" dirty="0"/>
            <a:t>12 mois (18 exceptionnellement)</a:t>
          </a:r>
          <a:endParaRPr lang="en-US" sz="1500" kern="1200" dirty="0"/>
        </a:p>
      </dsp:txBody>
      <dsp:txXfrm rot="-5400000">
        <a:off x="1878182" y="1873894"/>
        <a:ext cx="3306340" cy="603548"/>
      </dsp:txXfrm>
    </dsp:sp>
    <dsp:sp modelId="{25C009E9-4A18-4476-B6B7-463E2F5BE2BD}">
      <dsp:nvSpPr>
        <dsp:cNvPr id="0" name=""/>
        <dsp:cNvSpPr/>
      </dsp:nvSpPr>
      <dsp:spPr>
        <a:xfrm>
          <a:off x="0" y="1757638"/>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Durée de séjour :</a:t>
          </a:r>
          <a:endParaRPr lang="en-US" sz="2300" kern="1200"/>
        </a:p>
      </dsp:txBody>
      <dsp:txXfrm>
        <a:off x="40813" y="1798451"/>
        <a:ext cx="1796556" cy="754434"/>
      </dsp:txXfrm>
    </dsp:sp>
    <dsp:sp modelId="{8EB47784-E1C1-4AEC-8D2F-1B5762BD559A}">
      <dsp:nvSpPr>
        <dsp:cNvPr id="0" name=""/>
        <dsp:cNvSpPr/>
      </dsp:nvSpPr>
      <dsp:spPr>
        <a:xfrm rot="5400000">
          <a:off x="3213253" y="1384036"/>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kumimoji="0" lang="fr-FR" sz="1500" b="0" i="0" u="none" strike="noStrike" kern="1200" cap="none" spc="0" normalizeH="0" baseline="0" noProof="0" dirty="0">
              <a:ln>
                <a:noFill/>
              </a:ln>
              <a:solidFill>
                <a:schemeClr val="tx1"/>
              </a:solidFill>
              <a:effectLst/>
              <a:uLnTx/>
              <a:uFillTx/>
              <a:latin typeface="Calibri" panose="020F0502020204030204"/>
              <a:ea typeface="+mn-ea"/>
              <a:cs typeface="+mn-cs"/>
            </a:rPr>
            <a:t>Loyer avec possibilité de mobiliser une aide au logement</a:t>
          </a:r>
          <a:endParaRPr lang="en-US" sz="1500" kern="1200" dirty="0">
            <a:solidFill>
              <a:schemeClr val="tx1"/>
            </a:solidFill>
          </a:endParaRPr>
        </a:p>
      </dsp:txBody>
      <dsp:txXfrm rot="-5400000">
        <a:off x="1878182" y="2751757"/>
        <a:ext cx="3306340" cy="603548"/>
      </dsp:txXfrm>
    </dsp:sp>
    <dsp:sp modelId="{AE234FAF-DB04-44FF-A626-6BA680D109F1}">
      <dsp:nvSpPr>
        <dsp:cNvPr id="0" name=""/>
        <dsp:cNvSpPr/>
      </dsp:nvSpPr>
      <dsp:spPr>
        <a:xfrm>
          <a:off x="0" y="2635502"/>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Participation / loyer :</a:t>
          </a:r>
          <a:endParaRPr lang="en-US" sz="2300" kern="1200"/>
        </a:p>
      </dsp:txBody>
      <dsp:txXfrm>
        <a:off x="40813" y="2676315"/>
        <a:ext cx="1796556" cy="754434"/>
      </dsp:txXfrm>
    </dsp:sp>
    <dsp:sp modelId="{E0E7C859-98C2-4961-B1C7-FE44EDBC2C38}">
      <dsp:nvSpPr>
        <dsp:cNvPr id="0" name=""/>
        <dsp:cNvSpPr/>
      </dsp:nvSpPr>
      <dsp:spPr>
        <a:xfrm rot="5400000">
          <a:off x="3213253" y="2261900"/>
          <a:ext cx="668848" cy="3338990"/>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A </a:t>
          </a:r>
          <a:r>
            <a:rPr lang="en-US" sz="1500" kern="1200" dirty="0" err="1"/>
            <a:t>voir</a:t>
          </a:r>
          <a:r>
            <a:rPr lang="en-US" sz="1500" kern="1200" dirty="0"/>
            <a:t>? AGIR?</a:t>
          </a:r>
        </a:p>
      </dsp:txBody>
      <dsp:txXfrm rot="-5400000">
        <a:off x="1878182" y="3629621"/>
        <a:ext cx="3306340" cy="603548"/>
      </dsp:txXfrm>
    </dsp:sp>
    <dsp:sp modelId="{09D6A863-5563-403F-B5FC-811641AEBE64}">
      <dsp:nvSpPr>
        <dsp:cNvPr id="0" name=""/>
        <dsp:cNvSpPr/>
      </dsp:nvSpPr>
      <dsp:spPr>
        <a:xfrm>
          <a:off x="0" y="3513365"/>
          <a:ext cx="1878182" cy="836060"/>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Orientation :</a:t>
          </a:r>
          <a:endParaRPr lang="en-US" sz="2300" kern="1200" dirty="0"/>
        </a:p>
      </dsp:txBody>
      <dsp:txXfrm>
        <a:off x="40813" y="3554178"/>
        <a:ext cx="1796556" cy="7544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D600D-A5B7-4A28-BC75-EC61AFCADC1F}">
      <dsp:nvSpPr>
        <dsp:cNvPr id="0" name=""/>
        <dsp:cNvSpPr/>
      </dsp:nvSpPr>
      <dsp:spPr>
        <a:xfrm rot="5400000">
          <a:off x="3259673" y="-1238155"/>
          <a:ext cx="753526" cy="3422529"/>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lang="fr-FR" sz="900" kern="1200" dirty="0">
              <a:solidFill>
                <a:schemeClr val="tx1"/>
              </a:solidFill>
            </a:rPr>
            <a:t>Idem IML, avec accompagnement éducatif et social plus soutenu</a:t>
          </a:r>
          <a:endParaRPr lang="en-US" sz="900" kern="1200" dirty="0">
            <a:solidFill>
              <a:schemeClr val="tx1"/>
            </a:solidFill>
          </a:endParaRPr>
        </a:p>
      </dsp:txBody>
      <dsp:txXfrm rot="-5400000">
        <a:off x="1925172" y="133130"/>
        <a:ext cx="3385745" cy="679958"/>
      </dsp:txXfrm>
    </dsp:sp>
    <dsp:sp modelId="{89298062-CD82-491C-8EBC-0256102885AF}">
      <dsp:nvSpPr>
        <dsp:cNvPr id="0" name=""/>
        <dsp:cNvSpPr/>
      </dsp:nvSpPr>
      <dsp:spPr>
        <a:xfrm>
          <a:off x="0" y="2154"/>
          <a:ext cx="1925172" cy="941908"/>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Missions :</a:t>
          </a:r>
          <a:endParaRPr lang="en-US" sz="2300" kern="1200" dirty="0"/>
        </a:p>
      </dsp:txBody>
      <dsp:txXfrm>
        <a:off x="45980" y="48134"/>
        <a:ext cx="1833212" cy="849948"/>
      </dsp:txXfrm>
    </dsp:sp>
    <dsp:sp modelId="{0668E52D-8D11-4E65-8FAA-67B157B11C20}">
      <dsp:nvSpPr>
        <dsp:cNvPr id="0" name=""/>
        <dsp:cNvSpPr/>
      </dsp:nvSpPr>
      <dsp:spPr>
        <a:xfrm rot="5400000">
          <a:off x="3259673" y="-249151"/>
          <a:ext cx="753526" cy="3422529"/>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lang="fr-FR" sz="900" kern="1200" dirty="0"/>
            <a:t>Ménages défavorisés connaissant des difficultés d’ordre économiques, sociales, familiales et de santé, suffisamment autonomes pour être dans un logement diffus et disposant de ressources suffisantes et stables pour assurer la soutenabilité financière afférente à l’accès à un logement</a:t>
          </a:r>
          <a:endParaRPr lang="en-US" sz="900" kern="1200" dirty="0"/>
        </a:p>
      </dsp:txBody>
      <dsp:txXfrm rot="-5400000">
        <a:off x="1925172" y="1122134"/>
        <a:ext cx="3385745" cy="679958"/>
      </dsp:txXfrm>
    </dsp:sp>
    <dsp:sp modelId="{6779FBB8-7831-4A8D-BC66-60D3D2439E09}">
      <dsp:nvSpPr>
        <dsp:cNvPr id="0" name=""/>
        <dsp:cNvSpPr/>
      </dsp:nvSpPr>
      <dsp:spPr>
        <a:xfrm>
          <a:off x="0" y="991158"/>
          <a:ext cx="1925172" cy="941908"/>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Publics :</a:t>
          </a:r>
          <a:endParaRPr lang="en-US" sz="2300" kern="1200"/>
        </a:p>
      </dsp:txBody>
      <dsp:txXfrm>
        <a:off x="45980" y="1037138"/>
        <a:ext cx="1833212" cy="849948"/>
      </dsp:txXfrm>
    </dsp:sp>
    <dsp:sp modelId="{27F10C75-6FDA-4FC1-9EA1-88203BF54B86}">
      <dsp:nvSpPr>
        <dsp:cNvPr id="0" name=""/>
        <dsp:cNvSpPr/>
      </dsp:nvSpPr>
      <dsp:spPr>
        <a:xfrm rot="5400000">
          <a:off x="3259673" y="739852"/>
          <a:ext cx="753526" cy="3422529"/>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lang="fr-FR" sz="900" kern="1200" dirty="0"/>
            <a:t>12 mois (18 exceptionnellement)</a:t>
          </a:r>
          <a:endParaRPr lang="en-US" sz="900" kern="1200" dirty="0"/>
        </a:p>
      </dsp:txBody>
      <dsp:txXfrm rot="-5400000">
        <a:off x="1925172" y="2111137"/>
        <a:ext cx="3385745" cy="679958"/>
      </dsp:txXfrm>
    </dsp:sp>
    <dsp:sp modelId="{25C009E9-4A18-4476-B6B7-463E2F5BE2BD}">
      <dsp:nvSpPr>
        <dsp:cNvPr id="0" name=""/>
        <dsp:cNvSpPr/>
      </dsp:nvSpPr>
      <dsp:spPr>
        <a:xfrm>
          <a:off x="0" y="1980162"/>
          <a:ext cx="1925172" cy="941908"/>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Durée de séjour :</a:t>
          </a:r>
          <a:endParaRPr lang="en-US" sz="2300" kern="1200"/>
        </a:p>
      </dsp:txBody>
      <dsp:txXfrm>
        <a:off x="45980" y="2026142"/>
        <a:ext cx="1833212" cy="849948"/>
      </dsp:txXfrm>
    </dsp:sp>
    <dsp:sp modelId="{8EB47784-E1C1-4AEC-8D2F-1B5762BD559A}">
      <dsp:nvSpPr>
        <dsp:cNvPr id="0" name=""/>
        <dsp:cNvSpPr/>
      </dsp:nvSpPr>
      <dsp:spPr>
        <a:xfrm rot="5400000">
          <a:off x="3259673" y="1728856"/>
          <a:ext cx="753526" cy="3422529"/>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kumimoji="0" lang="fr-FR" sz="900" b="0" i="0" u="none" strike="noStrike" kern="1200" cap="none" spc="0" normalizeH="0" baseline="0" noProof="0" dirty="0">
              <a:ln>
                <a:noFill/>
              </a:ln>
              <a:solidFill>
                <a:schemeClr val="tx1"/>
              </a:solidFill>
              <a:effectLst/>
              <a:uLnTx/>
              <a:uFillTx/>
              <a:latin typeface="Calibri" panose="020F0502020204030204"/>
              <a:ea typeface="+mn-ea"/>
              <a:cs typeface="+mn-cs"/>
            </a:rPr>
            <a:t>Loyer avec possibilité de mobiliser une aide au logement</a:t>
          </a:r>
          <a:endParaRPr lang="en-US" sz="900" kern="1200" dirty="0">
            <a:solidFill>
              <a:schemeClr val="tx1"/>
            </a:solidFill>
          </a:endParaRPr>
        </a:p>
      </dsp:txBody>
      <dsp:txXfrm rot="-5400000">
        <a:off x="1925172" y="3100141"/>
        <a:ext cx="3385745" cy="679958"/>
      </dsp:txXfrm>
    </dsp:sp>
    <dsp:sp modelId="{AE234FAF-DB04-44FF-A626-6BA680D109F1}">
      <dsp:nvSpPr>
        <dsp:cNvPr id="0" name=""/>
        <dsp:cNvSpPr/>
      </dsp:nvSpPr>
      <dsp:spPr>
        <a:xfrm>
          <a:off x="0" y="2969166"/>
          <a:ext cx="1925172" cy="941908"/>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a:t>Participation / loyer :</a:t>
          </a:r>
          <a:endParaRPr lang="en-US" sz="2300" kern="1200"/>
        </a:p>
      </dsp:txBody>
      <dsp:txXfrm>
        <a:off x="45980" y="3015146"/>
        <a:ext cx="1833212" cy="849948"/>
      </dsp:txXfrm>
    </dsp:sp>
    <dsp:sp modelId="{E0E7C859-98C2-4961-B1C7-FE44EDBC2C38}">
      <dsp:nvSpPr>
        <dsp:cNvPr id="0" name=""/>
        <dsp:cNvSpPr/>
      </dsp:nvSpPr>
      <dsp:spPr>
        <a:xfrm rot="5400000">
          <a:off x="3259673" y="2717860"/>
          <a:ext cx="753526" cy="3422529"/>
        </a:xfrm>
        <a:prstGeom prst="round2SameRect">
          <a:avLst/>
        </a:prstGeom>
        <a:solidFill>
          <a:srgbClr val="FFCAAF">
            <a:alpha val="90000"/>
          </a:srgbClr>
        </a:solidFill>
        <a:ln w="12700" cap="flat" cmpd="sng" algn="ctr">
          <a:solidFill>
            <a:srgbClr val="FF8C53">
              <a:alpha val="90000"/>
            </a:srgb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lang="fr-FR" sz="900" kern="1200" dirty="0"/>
            <a:t>SIAO, via FDL</a:t>
          </a:r>
          <a:endParaRPr lang="en-US" sz="900" kern="1200" dirty="0"/>
        </a:p>
      </dsp:txBody>
      <dsp:txXfrm rot="-5400000">
        <a:off x="1925172" y="4089145"/>
        <a:ext cx="3385745" cy="679958"/>
      </dsp:txXfrm>
    </dsp:sp>
    <dsp:sp modelId="{09D6A863-5563-403F-B5FC-811641AEBE64}">
      <dsp:nvSpPr>
        <dsp:cNvPr id="0" name=""/>
        <dsp:cNvSpPr/>
      </dsp:nvSpPr>
      <dsp:spPr>
        <a:xfrm>
          <a:off x="0" y="3958170"/>
          <a:ext cx="1925172" cy="941908"/>
        </a:xfrm>
        <a:prstGeom prst="roundRect">
          <a:avLst/>
        </a:prstGeom>
        <a:solidFill>
          <a:srgbClr val="FF8C53"/>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Orientation :</a:t>
          </a:r>
          <a:endParaRPr lang="en-US" sz="2300" kern="1200" dirty="0"/>
        </a:p>
      </dsp:txBody>
      <dsp:txXfrm>
        <a:off x="45980" y="4004150"/>
        <a:ext cx="1833212" cy="849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54C45-4BFE-4401-8EAD-9F1304A0CD5F}">
      <dsp:nvSpPr>
        <dsp:cNvPr id="0" name=""/>
        <dsp:cNvSpPr/>
      </dsp:nvSpPr>
      <dsp:spPr>
        <a:xfrm>
          <a:off x="0" y="9291"/>
          <a:ext cx="10515600" cy="468000"/>
        </a:xfrm>
        <a:prstGeom prst="roundRect">
          <a:avLst/>
        </a:prstGeom>
        <a:solidFill>
          <a:srgbClr val="FFCAAF"/>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b="1" i="1" u="sng" kern="1200" dirty="0"/>
            <a:t>Mission</a:t>
          </a:r>
          <a:r>
            <a:rPr lang="fr-FR" sz="1800" b="1" i="0" u="none" kern="1200" dirty="0"/>
            <a:t> :</a:t>
          </a:r>
          <a:endParaRPr lang="en-US" sz="1800" b="1" i="0" u="none" kern="1200" dirty="0"/>
        </a:p>
      </dsp:txBody>
      <dsp:txXfrm>
        <a:off x="22846" y="32137"/>
        <a:ext cx="10469908" cy="422308"/>
      </dsp:txXfrm>
    </dsp:sp>
    <dsp:sp modelId="{B7E1E9FE-D223-4282-9581-3888545B9CDB}">
      <dsp:nvSpPr>
        <dsp:cNvPr id="0" name=""/>
        <dsp:cNvSpPr/>
      </dsp:nvSpPr>
      <dsp:spPr>
        <a:xfrm>
          <a:off x="0" y="477291"/>
          <a:ext cx="10515600"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a:t>Forme de pension de famille qui prévoit un partenariat formalisé avec des équipes de soins et d’accompagnement social et médico-social adapté.</a:t>
          </a:r>
          <a:endParaRPr lang="en-US" sz="1600" kern="1200" dirty="0"/>
        </a:p>
      </dsp:txBody>
      <dsp:txXfrm>
        <a:off x="0" y="477291"/>
        <a:ext cx="10515600" cy="491625"/>
      </dsp:txXfrm>
    </dsp:sp>
    <dsp:sp modelId="{567023BF-0CB3-47BD-BDFE-2D36D8225F85}">
      <dsp:nvSpPr>
        <dsp:cNvPr id="0" name=""/>
        <dsp:cNvSpPr/>
      </dsp:nvSpPr>
      <dsp:spPr>
        <a:xfrm>
          <a:off x="0" y="968916"/>
          <a:ext cx="10515600" cy="468000"/>
        </a:xfrm>
        <a:prstGeom prst="roundRect">
          <a:avLst/>
        </a:prstGeom>
        <a:solidFill>
          <a:srgbClr val="FFB28B"/>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b="1" i="1" u="sng" kern="1200" dirty="0"/>
            <a:t>Public</a:t>
          </a:r>
          <a:r>
            <a:rPr lang="fr-FR" sz="1800" b="1" i="0" u="none" kern="1200" dirty="0"/>
            <a:t> :</a:t>
          </a:r>
          <a:endParaRPr lang="en-US" sz="1800" b="1" i="0" u="none" kern="1200" dirty="0"/>
        </a:p>
      </dsp:txBody>
      <dsp:txXfrm>
        <a:off x="22846" y="991762"/>
        <a:ext cx="10469908" cy="422308"/>
      </dsp:txXfrm>
    </dsp:sp>
    <dsp:sp modelId="{71AEAC76-B20B-4361-A9BF-67F3CCA14EC5}">
      <dsp:nvSpPr>
        <dsp:cNvPr id="0" name=""/>
        <dsp:cNvSpPr/>
      </dsp:nvSpPr>
      <dsp:spPr>
        <a:xfrm>
          <a:off x="0" y="1436916"/>
          <a:ext cx="10515600"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a:t>Personnes handicapées psychiques stabilisées, sans critère d’âge, au faible niveau de ressources, en situation d’isolement ou d’exclusion sociale et suffisamment autonomes pour accéder à un logement privatif.</a:t>
          </a:r>
          <a:endParaRPr lang="en-US" sz="1600" kern="1200" dirty="0"/>
        </a:p>
      </dsp:txBody>
      <dsp:txXfrm>
        <a:off x="0" y="1436916"/>
        <a:ext cx="10515600" cy="491625"/>
      </dsp:txXfrm>
    </dsp:sp>
    <dsp:sp modelId="{D19DB22D-079A-4365-ADA9-75285F299548}">
      <dsp:nvSpPr>
        <dsp:cNvPr id="0" name=""/>
        <dsp:cNvSpPr/>
      </dsp:nvSpPr>
      <dsp:spPr>
        <a:xfrm>
          <a:off x="0" y="1928541"/>
          <a:ext cx="10515600" cy="468000"/>
        </a:xfrm>
        <a:prstGeom prst="roundRect">
          <a:avLst/>
        </a:prstGeom>
        <a:solidFill>
          <a:srgbClr val="FFB089"/>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b="1" i="1" u="sng" kern="1200" dirty="0"/>
            <a:t>Durée de séjour</a:t>
          </a:r>
          <a:r>
            <a:rPr lang="fr-FR" sz="1800" b="1" i="0" u="none" kern="1200" dirty="0"/>
            <a:t> :</a:t>
          </a:r>
          <a:endParaRPr lang="en-US" sz="1800" b="1" i="0" u="none" kern="1200" dirty="0"/>
        </a:p>
      </dsp:txBody>
      <dsp:txXfrm>
        <a:off x="22846" y="1951387"/>
        <a:ext cx="10469908" cy="422308"/>
      </dsp:txXfrm>
    </dsp:sp>
    <dsp:sp modelId="{ACA97E93-71B4-4CAC-BFFE-15BCE57C1B26}">
      <dsp:nvSpPr>
        <dsp:cNvPr id="0" name=""/>
        <dsp:cNvSpPr/>
      </dsp:nvSpPr>
      <dsp:spPr>
        <a:xfrm>
          <a:off x="0" y="2396541"/>
          <a:ext cx="105156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a:t>Accueil sans limitation de durée.</a:t>
          </a:r>
          <a:endParaRPr lang="en-US" sz="1600" kern="1200" dirty="0"/>
        </a:p>
      </dsp:txBody>
      <dsp:txXfrm>
        <a:off x="0" y="2396541"/>
        <a:ext cx="10515600" cy="414000"/>
      </dsp:txXfrm>
    </dsp:sp>
    <dsp:sp modelId="{0CBD78E1-8D0E-4E22-9A17-31408C9CD82C}">
      <dsp:nvSpPr>
        <dsp:cNvPr id="0" name=""/>
        <dsp:cNvSpPr/>
      </dsp:nvSpPr>
      <dsp:spPr>
        <a:xfrm>
          <a:off x="0" y="2810541"/>
          <a:ext cx="10515600" cy="468000"/>
        </a:xfrm>
        <a:prstGeom prst="roundRect">
          <a:avLst/>
        </a:prstGeom>
        <a:solidFill>
          <a:srgbClr val="FF9E6D"/>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u="sng" kern="1200" dirty="0"/>
            <a:t>Participation / </a:t>
          </a:r>
          <a:r>
            <a:rPr lang="en-US" sz="1800" b="1" i="1" u="sng" kern="1200" dirty="0" err="1"/>
            <a:t>loyer</a:t>
          </a:r>
          <a:r>
            <a:rPr lang="en-US" sz="1800" b="1" i="0" u="none" kern="1200" dirty="0"/>
            <a:t> : </a:t>
          </a:r>
        </a:p>
      </dsp:txBody>
      <dsp:txXfrm>
        <a:off x="22846" y="2833387"/>
        <a:ext cx="10469908" cy="422308"/>
      </dsp:txXfrm>
    </dsp:sp>
    <dsp:sp modelId="{10A9E39A-DCA0-4CB3-8F4B-75552E446C44}">
      <dsp:nvSpPr>
        <dsp:cNvPr id="0" name=""/>
        <dsp:cNvSpPr/>
      </dsp:nvSpPr>
      <dsp:spPr>
        <a:xfrm>
          <a:off x="0" y="3278541"/>
          <a:ext cx="105156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a:solidFill>
                <a:schemeClr val="tx1"/>
              </a:solidFill>
            </a:rPr>
            <a:t>Redevance avec </a:t>
          </a:r>
          <a:r>
            <a:rPr lang="fr-FR" sz="1600" kern="1200" dirty="0"/>
            <a:t>possibilité de mobiliser une aide au logement</a:t>
          </a:r>
          <a:endParaRPr lang="en-US" sz="1600" kern="1200" dirty="0"/>
        </a:p>
      </dsp:txBody>
      <dsp:txXfrm>
        <a:off x="0" y="3278541"/>
        <a:ext cx="10515600" cy="414000"/>
      </dsp:txXfrm>
    </dsp:sp>
    <dsp:sp modelId="{903C65F3-A7DA-410D-9A91-5B6A01B0B124}">
      <dsp:nvSpPr>
        <dsp:cNvPr id="0" name=""/>
        <dsp:cNvSpPr/>
      </dsp:nvSpPr>
      <dsp:spPr>
        <a:xfrm>
          <a:off x="0" y="3692541"/>
          <a:ext cx="10515600" cy="468000"/>
        </a:xfrm>
        <a:prstGeom prst="roundRect">
          <a:avLst/>
        </a:prstGeom>
        <a:solidFill>
          <a:srgbClr val="FF935D"/>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b="1" i="1" u="sng" kern="1200" dirty="0"/>
            <a:t>Orientation</a:t>
          </a:r>
          <a:r>
            <a:rPr lang="fr-FR" sz="1800" b="1" i="0" u="none" kern="1200" dirty="0"/>
            <a:t> :</a:t>
          </a:r>
          <a:endParaRPr lang="en-US" sz="1800" b="1" i="0" u="none" kern="1200" dirty="0"/>
        </a:p>
      </dsp:txBody>
      <dsp:txXfrm>
        <a:off x="22846" y="3715387"/>
        <a:ext cx="10469908" cy="422308"/>
      </dsp:txXfrm>
    </dsp:sp>
    <dsp:sp modelId="{A44362CB-9ED4-4D8C-BF66-7AFFE5657BE6}">
      <dsp:nvSpPr>
        <dsp:cNvPr id="0" name=""/>
        <dsp:cNvSpPr/>
      </dsp:nvSpPr>
      <dsp:spPr>
        <a:xfrm>
          <a:off x="0" y="4160541"/>
          <a:ext cx="105156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a:t>SIAO, via FDL</a:t>
          </a:r>
          <a:endParaRPr lang="en-US" sz="1600" kern="1200" dirty="0"/>
        </a:p>
      </dsp:txBody>
      <dsp:txXfrm>
        <a:off x="0" y="4160541"/>
        <a:ext cx="10515600" cy="4140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637F21F-A1BD-446B-840F-81DAC2F71224}"/>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5DBB897-1AF4-416D-8661-48F2F37A6346}"/>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1306055-FA30-4FD8-A9CA-B1FE0AC1E9E9}" type="datetime1">
              <a:rPr lang="fr-FR" smtClean="0"/>
              <a:t>20/02/2025</a:t>
            </a:fld>
            <a:endParaRPr lang="fr-FR"/>
          </a:p>
        </p:txBody>
      </p:sp>
      <p:sp>
        <p:nvSpPr>
          <p:cNvPr id="4" name="Espace réservé du pied de page 3">
            <a:extLst>
              <a:ext uri="{FF2B5EF4-FFF2-40B4-BE49-F238E27FC236}">
                <a16:creationId xmlns:a16="http://schemas.microsoft.com/office/drawing/2014/main" id="{43B5259A-1EE1-4D0A-B923-23129E7568C4}"/>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34CA5F49-2882-4F6C-91A7-28DB7A469C99}"/>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59713E8-801B-4310-BEEE-9D9C26A23859}" type="slidenum">
              <a:rPr lang="fr-FR" smtClean="0"/>
              <a:t>‹N°›</a:t>
            </a:fld>
            <a:endParaRPr lang="fr-FR"/>
          </a:p>
        </p:txBody>
      </p:sp>
    </p:spTree>
    <p:extLst>
      <p:ext uri="{BB962C8B-B14F-4D97-AF65-F5344CB8AC3E}">
        <p14:creationId xmlns:p14="http://schemas.microsoft.com/office/powerpoint/2010/main" val="231601658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3DA5076-3B08-4A2F-84C2-112593823232}" type="datetime1">
              <a:rPr lang="fr-FR" smtClean="0"/>
              <a:t>20/02/2025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30AC87D-8435-4984-AEBD-5D033F7F1425}" type="slidenum">
              <a:rPr lang="fr-FR" smtClean="0"/>
              <a:t>‹N°›</a:t>
            </a:fld>
            <a:endParaRPr lang="fr-FR"/>
          </a:p>
        </p:txBody>
      </p:sp>
    </p:spTree>
    <p:extLst>
      <p:ext uri="{BB962C8B-B14F-4D97-AF65-F5344CB8AC3E}">
        <p14:creationId xmlns:p14="http://schemas.microsoft.com/office/powerpoint/2010/main" val="13917712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A0F3F6-8856-9962-03D7-26DC7FC0DAF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14FD620-BAA0-F31B-5EC0-45EF3A5F86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BB78CB6-7A84-0939-89C8-8C8626F9F9A1}"/>
              </a:ext>
            </a:extLst>
          </p:cNvPr>
          <p:cNvSpPr>
            <a:spLocks noGrp="1"/>
          </p:cNvSpPr>
          <p:nvPr>
            <p:ph type="dt" sz="half" idx="10"/>
          </p:nvPr>
        </p:nvSpPr>
        <p:spPr/>
        <p:txBody>
          <a:bodyPr/>
          <a:lstStyle/>
          <a:p>
            <a:fld id="{D735E284-4F8D-4B4A-8362-CD53B4CA4F8A}" type="datetime1">
              <a:rPr lang="fr-FR" smtClean="0"/>
              <a:t>20/02/2025</a:t>
            </a:fld>
            <a:endParaRPr lang="fr-FR"/>
          </a:p>
        </p:txBody>
      </p:sp>
      <p:sp>
        <p:nvSpPr>
          <p:cNvPr id="5" name="Espace réservé du pied de page 4">
            <a:extLst>
              <a:ext uri="{FF2B5EF4-FFF2-40B4-BE49-F238E27FC236}">
                <a16:creationId xmlns:a16="http://schemas.microsoft.com/office/drawing/2014/main" id="{03D3F5FF-F243-C54F-3237-4B8CA21F6F51}"/>
              </a:ext>
            </a:extLst>
          </p:cNvPr>
          <p:cNvSpPr>
            <a:spLocks noGrp="1"/>
          </p:cNvSpPr>
          <p:nvPr>
            <p:ph type="ftr" sz="quarter" idx="11"/>
          </p:nvPr>
        </p:nvSpPr>
        <p:spPr/>
        <p:txBody>
          <a:bodyPr/>
          <a:lstStyle/>
          <a:p>
            <a:r>
              <a:rPr lang="fr-FR"/>
              <a:t>CASF, statut : hébergé</a:t>
            </a:r>
          </a:p>
        </p:txBody>
      </p:sp>
      <p:sp>
        <p:nvSpPr>
          <p:cNvPr id="6" name="Espace réservé du numéro de diapositive 5">
            <a:extLst>
              <a:ext uri="{FF2B5EF4-FFF2-40B4-BE49-F238E27FC236}">
                <a16:creationId xmlns:a16="http://schemas.microsoft.com/office/drawing/2014/main" id="{4238DBDF-0C0A-F43C-3D4D-60AE9503F979}"/>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315146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BF7028-0F69-A362-70D4-33E500A27C6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D3BAB9F-F687-0712-F6D3-D2BB1257A52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D93914-D7BC-6C00-2DE1-18655633CEE7}"/>
              </a:ext>
            </a:extLst>
          </p:cNvPr>
          <p:cNvSpPr>
            <a:spLocks noGrp="1"/>
          </p:cNvSpPr>
          <p:nvPr>
            <p:ph type="dt" sz="half" idx="10"/>
          </p:nvPr>
        </p:nvSpPr>
        <p:spPr/>
        <p:txBody>
          <a:bodyPr/>
          <a:lstStyle/>
          <a:p>
            <a:fld id="{8FC7E102-D44D-48A8-A133-0B7610E05F3C}" type="datetime1">
              <a:rPr lang="fr-FR" smtClean="0"/>
              <a:t>20/02/2025</a:t>
            </a:fld>
            <a:endParaRPr lang="fr-FR"/>
          </a:p>
        </p:txBody>
      </p:sp>
      <p:sp>
        <p:nvSpPr>
          <p:cNvPr id="5" name="Espace réservé du pied de page 4">
            <a:extLst>
              <a:ext uri="{FF2B5EF4-FFF2-40B4-BE49-F238E27FC236}">
                <a16:creationId xmlns:a16="http://schemas.microsoft.com/office/drawing/2014/main" id="{1CF5A6C1-C651-68B1-A81C-C09044708DD0}"/>
              </a:ext>
            </a:extLst>
          </p:cNvPr>
          <p:cNvSpPr>
            <a:spLocks noGrp="1"/>
          </p:cNvSpPr>
          <p:nvPr>
            <p:ph type="ftr" sz="quarter" idx="11"/>
          </p:nvPr>
        </p:nvSpPr>
        <p:spPr/>
        <p:txBody>
          <a:bodyPr/>
          <a:lstStyle/>
          <a:p>
            <a:r>
              <a:rPr lang="fr-FR"/>
              <a:t>CASF, statut : hébergé</a:t>
            </a:r>
          </a:p>
        </p:txBody>
      </p:sp>
      <p:sp>
        <p:nvSpPr>
          <p:cNvPr id="6" name="Espace réservé du numéro de diapositive 5">
            <a:extLst>
              <a:ext uri="{FF2B5EF4-FFF2-40B4-BE49-F238E27FC236}">
                <a16:creationId xmlns:a16="http://schemas.microsoft.com/office/drawing/2014/main" id="{5C128752-91EB-C1C6-AAC2-7FAC5BEE3C24}"/>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62285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884AF6B-F2C9-3ADB-390B-40804D7329D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0A8ED7F-CB61-F39B-2B8C-B9B4C7371DA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806B3B6-8388-39AD-87F9-49DC08A1E37C}"/>
              </a:ext>
            </a:extLst>
          </p:cNvPr>
          <p:cNvSpPr>
            <a:spLocks noGrp="1"/>
          </p:cNvSpPr>
          <p:nvPr>
            <p:ph type="dt" sz="half" idx="10"/>
          </p:nvPr>
        </p:nvSpPr>
        <p:spPr/>
        <p:txBody>
          <a:bodyPr/>
          <a:lstStyle/>
          <a:p>
            <a:fld id="{4A6E0A3F-FE27-4EEE-BBE0-A1FBD0C0F21F}" type="datetime1">
              <a:rPr lang="fr-FR" smtClean="0"/>
              <a:t>20/02/2025</a:t>
            </a:fld>
            <a:endParaRPr lang="fr-FR"/>
          </a:p>
        </p:txBody>
      </p:sp>
      <p:sp>
        <p:nvSpPr>
          <p:cNvPr id="5" name="Espace réservé du pied de page 4">
            <a:extLst>
              <a:ext uri="{FF2B5EF4-FFF2-40B4-BE49-F238E27FC236}">
                <a16:creationId xmlns:a16="http://schemas.microsoft.com/office/drawing/2014/main" id="{2E9EDDD4-7D5D-17B0-5650-59979F3FA72A}"/>
              </a:ext>
            </a:extLst>
          </p:cNvPr>
          <p:cNvSpPr>
            <a:spLocks noGrp="1"/>
          </p:cNvSpPr>
          <p:nvPr>
            <p:ph type="ftr" sz="quarter" idx="11"/>
          </p:nvPr>
        </p:nvSpPr>
        <p:spPr/>
        <p:txBody>
          <a:bodyPr/>
          <a:lstStyle/>
          <a:p>
            <a:r>
              <a:rPr lang="fr-FR"/>
              <a:t>CASF, statut : hébergé</a:t>
            </a:r>
          </a:p>
        </p:txBody>
      </p:sp>
      <p:sp>
        <p:nvSpPr>
          <p:cNvPr id="6" name="Espace réservé du numéro de diapositive 5">
            <a:extLst>
              <a:ext uri="{FF2B5EF4-FFF2-40B4-BE49-F238E27FC236}">
                <a16:creationId xmlns:a16="http://schemas.microsoft.com/office/drawing/2014/main" id="{ADBA0656-ABFC-1E61-83EB-BBBF6E5A410A}"/>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326161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4BF8F0-2088-8F18-5DF2-41EE615022F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EAC4BCA-89ED-6113-4147-42B57B19D8E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6D7BC0-CDFD-51B5-633F-4E747FE5BBF1}"/>
              </a:ext>
            </a:extLst>
          </p:cNvPr>
          <p:cNvSpPr>
            <a:spLocks noGrp="1"/>
          </p:cNvSpPr>
          <p:nvPr>
            <p:ph type="dt" sz="half" idx="10"/>
          </p:nvPr>
        </p:nvSpPr>
        <p:spPr/>
        <p:txBody>
          <a:bodyPr/>
          <a:lstStyle/>
          <a:p>
            <a:fld id="{34BF443B-8736-4BC2-9590-72BE2FE75B79}" type="datetime1">
              <a:rPr lang="fr-FR" smtClean="0"/>
              <a:t>20/02/2025</a:t>
            </a:fld>
            <a:endParaRPr lang="fr-FR"/>
          </a:p>
        </p:txBody>
      </p:sp>
      <p:sp>
        <p:nvSpPr>
          <p:cNvPr id="5" name="Espace réservé du pied de page 4">
            <a:extLst>
              <a:ext uri="{FF2B5EF4-FFF2-40B4-BE49-F238E27FC236}">
                <a16:creationId xmlns:a16="http://schemas.microsoft.com/office/drawing/2014/main" id="{81131D90-4C65-DBF6-F5A5-57F933B6FE6E}"/>
              </a:ext>
            </a:extLst>
          </p:cNvPr>
          <p:cNvSpPr>
            <a:spLocks noGrp="1"/>
          </p:cNvSpPr>
          <p:nvPr>
            <p:ph type="ftr" sz="quarter" idx="11"/>
          </p:nvPr>
        </p:nvSpPr>
        <p:spPr/>
        <p:txBody>
          <a:bodyPr/>
          <a:lstStyle/>
          <a:p>
            <a:r>
              <a:rPr lang="fr-FR"/>
              <a:t>CASF, statut : hébergé</a:t>
            </a:r>
          </a:p>
        </p:txBody>
      </p:sp>
      <p:sp>
        <p:nvSpPr>
          <p:cNvPr id="6" name="Espace réservé du numéro de diapositive 5">
            <a:extLst>
              <a:ext uri="{FF2B5EF4-FFF2-40B4-BE49-F238E27FC236}">
                <a16:creationId xmlns:a16="http://schemas.microsoft.com/office/drawing/2014/main" id="{9FC2C694-0867-F996-E6A9-22AF9813F858}"/>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2664366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1A3F05-9D71-5039-CA75-301BCB8AC7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667BAB7-4889-9754-A286-7896B9577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B489CCA-98C3-D2B3-4A78-81FEE38B2451}"/>
              </a:ext>
            </a:extLst>
          </p:cNvPr>
          <p:cNvSpPr>
            <a:spLocks noGrp="1"/>
          </p:cNvSpPr>
          <p:nvPr>
            <p:ph type="dt" sz="half" idx="10"/>
          </p:nvPr>
        </p:nvSpPr>
        <p:spPr/>
        <p:txBody>
          <a:bodyPr/>
          <a:lstStyle/>
          <a:p>
            <a:fld id="{CB729A7D-CC6A-4CAF-A216-9A24E71E5997}" type="datetime1">
              <a:rPr lang="fr-FR" smtClean="0"/>
              <a:t>20/02/2025</a:t>
            </a:fld>
            <a:endParaRPr lang="fr-FR"/>
          </a:p>
        </p:txBody>
      </p:sp>
      <p:sp>
        <p:nvSpPr>
          <p:cNvPr id="5" name="Espace réservé du pied de page 4">
            <a:extLst>
              <a:ext uri="{FF2B5EF4-FFF2-40B4-BE49-F238E27FC236}">
                <a16:creationId xmlns:a16="http://schemas.microsoft.com/office/drawing/2014/main" id="{A182C09C-7897-FE27-59D8-DEC1197D1D7D}"/>
              </a:ext>
            </a:extLst>
          </p:cNvPr>
          <p:cNvSpPr>
            <a:spLocks noGrp="1"/>
          </p:cNvSpPr>
          <p:nvPr>
            <p:ph type="ftr" sz="quarter" idx="11"/>
          </p:nvPr>
        </p:nvSpPr>
        <p:spPr/>
        <p:txBody>
          <a:bodyPr/>
          <a:lstStyle/>
          <a:p>
            <a:r>
              <a:rPr lang="fr-FR"/>
              <a:t>CASF, statut : hébergé</a:t>
            </a:r>
          </a:p>
        </p:txBody>
      </p:sp>
      <p:sp>
        <p:nvSpPr>
          <p:cNvPr id="6" name="Espace réservé du numéro de diapositive 5">
            <a:extLst>
              <a:ext uri="{FF2B5EF4-FFF2-40B4-BE49-F238E27FC236}">
                <a16:creationId xmlns:a16="http://schemas.microsoft.com/office/drawing/2014/main" id="{CFE971EB-DD5B-471D-E678-21CF0CEF880D}"/>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95453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A1EEBF-09AB-7FC4-8E8F-8B5F487E36E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57121E5-9759-E56C-F45B-7C4FC39E25E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DEA0807-5705-AC5B-769A-4E041E92C5A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067E28B-A9E5-3AD9-85A5-5778D729DD14}"/>
              </a:ext>
            </a:extLst>
          </p:cNvPr>
          <p:cNvSpPr>
            <a:spLocks noGrp="1"/>
          </p:cNvSpPr>
          <p:nvPr>
            <p:ph type="dt" sz="half" idx="10"/>
          </p:nvPr>
        </p:nvSpPr>
        <p:spPr/>
        <p:txBody>
          <a:bodyPr/>
          <a:lstStyle/>
          <a:p>
            <a:fld id="{E577AB8C-4CC3-40E5-B003-7BE69DC7BF9D}" type="datetime1">
              <a:rPr lang="fr-FR" smtClean="0"/>
              <a:t>20/02/2025</a:t>
            </a:fld>
            <a:endParaRPr lang="fr-FR"/>
          </a:p>
        </p:txBody>
      </p:sp>
      <p:sp>
        <p:nvSpPr>
          <p:cNvPr id="6" name="Espace réservé du pied de page 5">
            <a:extLst>
              <a:ext uri="{FF2B5EF4-FFF2-40B4-BE49-F238E27FC236}">
                <a16:creationId xmlns:a16="http://schemas.microsoft.com/office/drawing/2014/main" id="{49501415-5CAD-3016-F4D6-60E827B542FF}"/>
              </a:ext>
            </a:extLst>
          </p:cNvPr>
          <p:cNvSpPr>
            <a:spLocks noGrp="1"/>
          </p:cNvSpPr>
          <p:nvPr>
            <p:ph type="ftr" sz="quarter" idx="11"/>
          </p:nvPr>
        </p:nvSpPr>
        <p:spPr/>
        <p:txBody>
          <a:bodyPr/>
          <a:lstStyle/>
          <a:p>
            <a:r>
              <a:rPr lang="fr-FR"/>
              <a:t>CASF, statut : hébergé</a:t>
            </a:r>
          </a:p>
        </p:txBody>
      </p:sp>
      <p:sp>
        <p:nvSpPr>
          <p:cNvPr id="7" name="Espace réservé du numéro de diapositive 6">
            <a:extLst>
              <a:ext uri="{FF2B5EF4-FFF2-40B4-BE49-F238E27FC236}">
                <a16:creationId xmlns:a16="http://schemas.microsoft.com/office/drawing/2014/main" id="{210F3792-DF01-FBDF-8F52-7DA156164827}"/>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3293475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32BF80-1BFC-149B-8DE8-A714AC2336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CD916CB-4CBE-7B4D-7D88-DB4F51CEEC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766011E-401F-189A-06AE-3C5197CCA34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75F7321-4AE7-A21E-D321-90072B9978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F95D8C9-AD54-CEE5-51DA-93813538A13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1A8A22F-D639-BCFF-0B49-F944F8474A65}"/>
              </a:ext>
            </a:extLst>
          </p:cNvPr>
          <p:cNvSpPr>
            <a:spLocks noGrp="1"/>
          </p:cNvSpPr>
          <p:nvPr>
            <p:ph type="dt" sz="half" idx="10"/>
          </p:nvPr>
        </p:nvSpPr>
        <p:spPr/>
        <p:txBody>
          <a:bodyPr/>
          <a:lstStyle/>
          <a:p>
            <a:fld id="{73EAE806-5D7F-452C-8876-64D47EC01489}" type="datetime1">
              <a:rPr lang="fr-FR" smtClean="0"/>
              <a:t>20/02/2025</a:t>
            </a:fld>
            <a:endParaRPr lang="fr-FR"/>
          </a:p>
        </p:txBody>
      </p:sp>
      <p:sp>
        <p:nvSpPr>
          <p:cNvPr id="8" name="Espace réservé du pied de page 7">
            <a:extLst>
              <a:ext uri="{FF2B5EF4-FFF2-40B4-BE49-F238E27FC236}">
                <a16:creationId xmlns:a16="http://schemas.microsoft.com/office/drawing/2014/main" id="{012B7161-B838-C86C-229C-BE0B06DA60C4}"/>
              </a:ext>
            </a:extLst>
          </p:cNvPr>
          <p:cNvSpPr>
            <a:spLocks noGrp="1"/>
          </p:cNvSpPr>
          <p:nvPr>
            <p:ph type="ftr" sz="quarter" idx="11"/>
          </p:nvPr>
        </p:nvSpPr>
        <p:spPr/>
        <p:txBody>
          <a:bodyPr/>
          <a:lstStyle/>
          <a:p>
            <a:r>
              <a:rPr lang="fr-FR"/>
              <a:t>CASF, statut : hébergé</a:t>
            </a:r>
          </a:p>
        </p:txBody>
      </p:sp>
      <p:sp>
        <p:nvSpPr>
          <p:cNvPr id="9" name="Espace réservé du numéro de diapositive 8">
            <a:extLst>
              <a:ext uri="{FF2B5EF4-FFF2-40B4-BE49-F238E27FC236}">
                <a16:creationId xmlns:a16="http://schemas.microsoft.com/office/drawing/2014/main" id="{0E5F454D-B696-712B-2949-A6BF0B37393F}"/>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288100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9F405F-F548-D7EF-17D2-28DDD487188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55E92CE-20DC-92BE-E5C1-007D5F404B9E}"/>
              </a:ext>
            </a:extLst>
          </p:cNvPr>
          <p:cNvSpPr>
            <a:spLocks noGrp="1"/>
          </p:cNvSpPr>
          <p:nvPr>
            <p:ph type="dt" sz="half" idx="10"/>
          </p:nvPr>
        </p:nvSpPr>
        <p:spPr/>
        <p:txBody>
          <a:bodyPr/>
          <a:lstStyle/>
          <a:p>
            <a:fld id="{88537EC9-63EF-463F-B20D-88BC7C51EE2B}" type="datetime1">
              <a:rPr lang="fr-FR" smtClean="0"/>
              <a:t>20/02/2025</a:t>
            </a:fld>
            <a:endParaRPr lang="fr-FR"/>
          </a:p>
        </p:txBody>
      </p:sp>
      <p:sp>
        <p:nvSpPr>
          <p:cNvPr id="4" name="Espace réservé du pied de page 3">
            <a:extLst>
              <a:ext uri="{FF2B5EF4-FFF2-40B4-BE49-F238E27FC236}">
                <a16:creationId xmlns:a16="http://schemas.microsoft.com/office/drawing/2014/main" id="{95F03A7F-7975-686B-7DCC-94CE49D48B2B}"/>
              </a:ext>
            </a:extLst>
          </p:cNvPr>
          <p:cNvSpPr>
            <a:spLocks noGrp="1"/>
          </p:cNvSpPr>
          <p:nvPr>
            <p:ph type="ftr" sz="quarter" idx="11"/>
          </p:nvPr>
        </p:nvSpPr>
        <p:spPr/>
        <p:txBody>
          <a:bodyPr/>
          <a:lstStyle/>
          <a:p>
            <a:r>
              <a:rPr lang="fr-FR"/>
              <a:t>CASF, statut : hébergé</a:t>
            </a:r>
          </a:p>
        </p:txBody>
      </p:sp>
      <p:sp>
        <p:nvSpPr>
          <p:cNvPr id="5" name="Espace réservé du numéro de diapositive 4">
            <a:extLst>
              <a:ext uri="{FF2B5EF4-FFF2-40B4-BE49-F238E27FC236}">
                <a16:creationId xmlns:a16="http://schemas.microsoft.com/office/drawing/2014/main" id="{2976BBB7-C7C1-AE59-469D-129092CB8A79}"/>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252942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BFB657B-9022-1851-3B49-BA45B94DEF8B}"/>
              </a:ext>
            </a:extLst>
          </p:cNvPr>
          <p:cNvSpPr>
            <a:spLocks noGrp="1"/>
          </p:cNvSpPr>
          <p:nvPr>
            <p:ph type="dt" sz="half" idx="10"/>
          </p:nvPr>
        </p:nvSpPr>
        <p:spPr/>
        <p:txBody>
          <a:bodyPr/>
          <a:lstStyle/>
          <a:p>
            <a:fld id="{1D65B27E-0965-4767-BDAB-2DE40CD2533B}" type="datetime1">
              <a:rPr lang="fr-FR" smtClean="0"/>
              <a:t>20/02/2025</a:t>
            </a:fld>
            <a:endParaRPr lang="fr-FR"/>
          </a:p>
        </p:txBody>
      </p:sp>
      <p:sp>
        <p:nvSpPr>
          <p:cNvPr id="3" name="Espace réservé du pied de page 2">
            <a:extLst>
              <a:ext uri="{FF2B5EF4-FFF2-40B4-BE49-F238E27FC236}">
                <a16:creationId xmlns:a16="http://schemas.microsoft.com/office/drawing/2014/main" id="{849C7840-832E-976B-09D7-AE2B699705C3}"/>
              </a:ext>
            </a:extLst>
          </p:cNvPr>
          <p:cNvSpPr>
            <a:spLocks noGrp="1"/>
          </p:cNvSpPr>
          <p:nvPr>
            <p:ph type="ftr" sz="quarter" idx="11"/>
          </p:nvPr>
        </p:nvSpPr>
        <p:spPr/>
        <p:txBody>
          <a:bodyPr/>
          <a:lstStyle/>
          <a:p>
            <a:r>
              <a:rPr lang="fr-FR"/>
              <a:t>CASF, statut : hébergé</a:t>
            </a:r>
          </a:p>
        </p:txBody>
      </p:sp>
      <p:sp>
        <p:nvSpPr>
          <p:cNvPr id="4" name="Espace réservé du numéro de diapositive 3">
            <a:extLst>
              <a:ext uri="{FF2B5EF4-FFF2-40B4-BE49-F238E27FC236}">
                <a16:creationId xmlns:a16="http://schemas.microsoft.com/office/drawing/2014/main" id="{A9AFADDA-5B0E-E0D8-989C-391F57A52F9E}"/>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1879089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6A4763-198C-68B1-D3D9-44B9D8CAE9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63F653E-CFA6-3E5C-1818-C8DF883AD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468A8BC-4FA4-8B4A-6C48-EF281EF3AF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A9F8A95-BE83-E6D9-05D2-9CF7B315A88A}"/>
              </a:ext>
            </a:extLst>
          </p:cNvPr>
          <p:cNvSpPr>
            <a:spLocks noGrp="1"/>
          </p:cNvSpPr>
          <p:nvPr>
            <p:ph type="dt" sz="half" idx="10"/>
          </p:nvPr>
        </p:nvSpPr>
        <p:spPr/>
        <p:txBody>
          <a:bodyPr/>
          <a:lstStyle/>
          <a:p>
            <a:fld id="{8CF3DE27-2075-4364-9A6B-12E5552CB5A9}" type="datetime1">
              <a:rPr lang="fr-FR" smtClean="0"/>
              <a:t>20/02/2025</a:t>
            </a:fld>
            <a:endParaRPr lang="fr-FR"/>
          </a:p>
        </p:txBody>
      </p:sp>
      <p:sp>
        <p:nvSpPr>
          <p:cNvPr id="6" name="Espace réservé du pied de page 5">
            <a:extLst>
              <a:ext uri="{FF2B5EF4-FFF2-40B4-BE49-F238E27FC236}">
                <a16:creationId xmlns:a16="http://schemas.microsoft.com/office/drawing/2014/main" id="{87E4B9CB-7DD0-8B14-C34F-3AC6590F807D}"/>
              </a:ext>
            </a:extLst>
          </p:cNvPr>
          <p:cNvSpPr>
            <a:spLocks noGrp="1"/>
          </p:cNvSpPr>
          <p:nvPr>
            <p:ph type="ftr" sz="quarter" idx="11"/>
          </p:nvPr>
        </p:nvSpPr>
        <p:spPr/>
        <p:txBody>
          <a:bodyPr/>
          <a:lstStyle/>
          <a:p>
            <a:r>
              <a:rPr lang="fr-FR"/>
              <a:t>CASF, statut : hébergé</a:t>
            </a:r>
          </a:p>
        </p:txBody>
      </p:sp>
      <p:sp>
        <p:nvSpPr>
          <p:cNvPr id="7" name="Espace réservé du numéro de diapositive 6">
            <a:extLst>
              <a:ext uri="{FF2B5EF4-FFF2-40B4-BE49-F238E27FC236}">
                <a16:creationId xmlns:a16="http://schemas.microsoft.com/office/drawing/2014/main" id="{D290EEDD-D597-2DA8-3C5B-E647A049809C}"/>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384315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CCF217-9B82-8852-A688-6A898C5A5AD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972D16E-A6D8-B4CB-6B16-C7D38EACFC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9456A9D-F6CF-3E68-8CC1-132483C67A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92C4881-1098-EC92-ACB3-4A2D0DF18404}"/>
              </a:ext>
            </a:extLst>
          </p:cNvPr>
          <p:cNvSpPr>
            <a:spLocks noGrp="1"/>
          </p:cNvSpPr>
          <p:nvPr>
            <p:ph type="dt" sz="half" idx="10"/>
          </p:nvPr>
        </p:nvSpPr>
        <p:spPr/>
        <p:txBody>
          <a:bodyPr/>
          <a:lstStyle/>
          <a:p>
            <a:fld id="{0AA295C7-6F43-412E-A94B-DFCECF10FB06}" type="datetime1">
              <a:rPr lang="fr-FR" smtClean="0"/>
              <a:t>20/02/2025</a:t>
            </a:fld>
            <a:endParaRPr lang="fr-FR"/>
          </a:p>
        </p:txBody>
      </p:sp>
      <p:sp>
        <p:nvSpPr>
          <p:cNvPr id="6" name="Espace réservé du pied de page 5">
            <a:extLst>
              <a:ext uri="{FF2B5EF4-FFF2-40B4-BE49-F238E27FC236}">
                <a16:creationId xmlns:a16="http://schemas.microsoft.com/office/drawing/2014/main" id="{D95AF4CD-8060-ADF7-AAE8-5B0B752D67B1}"/>
              </a:ext>
            </a:extLst>
          </p:cNvPr>
          <p:cNvSpPr>
            <a:spLocks noGrp="1"/>
          </p:cNvSpPr>
          <p:nvPr>
            <p:ph type="ftr" sz="quarter" idx="11"/>
          </p:nvPr>
        </p:nvSpPr>
        <p:spPr/>
        <p:txBody>
          <a:bodyPr/>
          <a:lstStyle/>
          <a:p>
            <a:r>
              <a:rPr lang="fr-FR"/>
              <a:t>CASF, statut : hébergé</a:t>
            </a:r>
          </a:p>
        </p:txBody>
      </p:sp>
      <p:sp>
        <p:nvSpPr>
          <p:cNvPr id="7" name="Espace réservé du numéro de diapositive 6">
            <a:extLst>
              <a:ext uri="{FF2B5EF4-FFF2-40B4-BE49-F238E27FC236}">
                <a16:creationId xmlns:a16="http://schemas.microsoft.com/office/drawing/2014/main" id="{4A5DCBDF-372E-586E-9199-23BFD8A59530}"/>
              </a:ext>
            </a:extLst>
          </p:cNvPr>
          <p:cNvSpPr>
            <a:spLocks noGrp="1"/>
          </p:cNvSpPr>
          <p:nvPr>
            <p:ph type="sldNum" sz="quarter" idx="12"/>
          </p:nvPr>
        </p:nvSpPr>
        <p:spPr/>
        <p:txBody>
          <a:bodyPr/>
          <a:lstStyle/>
          <a:p>
            <a:fld id="{0E8F9BA9-4596-4F76-BC2A-1EEBD559BC57}" type="slidenum">
              <a:rPr lang="fr-FR" smtClean="0"/>
              <a:t>‹N°›</a:t>
            </a:fld>
            <a:endParaRPr lang="fr-FR"/>
          </a:p>
        </p:txBody>
      </p:sp>
    </p:spTree>
    <p:extLst>
      <p:ext uri="{BB962C8B-B14F-4D97-AF65-F5344CB8AC3E}">
        <p14:creationId xmlns:p14="http://schemas.microsoft.com/office/powerpoint/2010/main" val="138366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2E246ED-DCE4-B19A-ED0A-1FBF70AD26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CE043C8-4C22-2CB1-2625-974CE0D824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A0C8B4-78D5-0924-4F5B-F6C97258AB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AA374-01FB-4CB6-8DEF-F697F858987F}" type="datetime1">
              <a:rPr lang="fr-FR" smtClean="0"/>
              <a:t>20/02/2025</a:t>
            </a:fld>
            <a:endParaRPr lang="fr-FR"/>
          </a:p>
        </p:txBody>
      </p:sp>
      <p:sp>
        <p:nvSpPr>
          <p:cNvPr id="5" name="Espace réservé du pied de page 4">
            <a:extLst>
              <a:ext uri="{FF2B5EF4-FFF2-40B4-BE49-F238E27FC236}">
                <a16:creationId xmlns:a16="http://schemas.microsoft.com/office/drawing/2014/main" id="{A937169A-A09E-1E53-1A9F-AD73340711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CASF, statut : hébergé</a:t>
            </a:r>
          </a:p>
        </p:txBody>
      </p:sp>
      <p:sp>
        <p:nvSpPr>
          <p:cNvPr id="6" name="Espace réservé du numéro de diapositive 5">
            <a:extLst>
              <a:ext uri="{FF2B5EF4-FFF2-40B4-BE49-F238E27FC236}">
                <a16:creationId xmlns:a16="http://schemas.microsoft.com/office/drawing/2014/main" id="{D537F946-C938-A570-C52F-9F6CFC702F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F9BA9-4596-4F76-BC2A-1EEBD559BC57}" type="slidenum">
              <a:rPr lang="fr-FR" smtClean="0"/>
              <a:t>‹N°›</a:t>
            </a:fld>
            <a:endParaRPr lang="fr-FR"/>
          </a:p>
        </p:txBody>
      </p:sp>
    </p:spTree>
    <p:extLst>
      <p:ext uri="{BB962C8B-B14F-4D97-AF65-F5344CB8AC3E}">
        <p14:creationId xmlns:p14="http://schemas.microsoft.com/office/powerpoint/2010/main" val="2358691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annuaire.action-sociale.org/etablissements.php"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512271" y="0"/>
            <a:ext cx="6858000" cy="6858000"/>
            <a:chOff x="0" y="0"/>
            <a:chExt cx="6350000" cy="6350000"/>
          </a:xfrm>
        </p:grpSpPr>
        <p:sp>
          <p:nvSpPr>
            <p:cNvPr id="3" name="Freeform 3"/>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CAF03"/>
            </a:solidFill>
          </p:spPr>
        </p:sp>
      </p:grpSp>
      <p:grpSp>
        <p:nvGrpSpPr>
          <p:cNvPr id="4" name="Group 4"/>
          <p:cNvGrpSpPr/>
          <p:nvPr/>
        </p:nvGrpSpPr>
        <p:grpSpPr>
          <a:xfrm>
            <a:off x="4746151" y="1175899"/>
            <a:ext cx="1556192" cy="1556192"/>
            <a:chOff x="0" y="0"/>
            <a:chExt cx="6350000" cy="6350000"/>
          </a:xfrm>
        </p:grpSpPr>
        <p:sp>
          <p:nvSpPr>
            <p:cNvPr id="5" name="Freeform 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CAF03"/>
            </a:solidFill>
          </p:spPr>
        </p:sp>
      </p:grpSp>
      <p:pic>
        <p:nvPicPr>
          <p:cNvPr id="7" name="Picture 7"/>
          <p:cNvPicPr>
            <a:picLocks noChangeAspect="1"/>
          </p:cNvPicPr>
          <p:nvPr/>
        </p:nvPicPr>
        <p:blipFill>
          <a:blip r:embed="rId2"/>
          <a:srcRect/>
          <a:stretch>
            <a:fillRect/>
          </a:stretch>
        </p:blipFill>
        <p:spPr>
          <a:xfrm>
            <a:off x="3129621" y="5183038"/>
            <a:ext cx="1270179" cy="1521539"/>
          </a:xfrm>
          <a:prstGeom prst="rect">
            <a:avLst/>
          </a:prstGeom>
        </p:spPr>
      </p:pic>
      <p:sp>
        <p:nvSpPr>
          <p:cNvPr id="8" name="TextBox 8"/>
          <p:cNvSpPr txBox="1"/>
          <p:nvPr/>
        </p:nvSpPr>
        <p:spPr>
          <a:xfrm>
            <a:off x="685800" y="730250"/>
            <a:ext cx="4838447" cy="3654847"/>
          </a:xfrm>
          <a:prstGeom prst="rect">
            <a:avLst/>
          </a:prstGeom>
        </p:spPr>
        <p:txBody>
          <a:bodyPr lIns="0" tIns="0" rIns="0" bIns="0" rtlCol="0" anchor="t">
            <a:spAutoFit/>
          </a:bodyPr>
          <a:lstStyle/>
          <a:p>
            <a:pPr marL="0" marR="0" lvl="0" indent="0" algn="l" defTabSz="609630" rtl="0" eaLnBrk="1" fontAlgn="auto" latinLnBrk="0" hangingPunct="1">
              <a:lnSpc>
                <a:spcPts val="5683"/>
              </a:lnSpc>
              <a:spcBef>
                <a:spcPts val="0"/>
              </a:spcBef>
              <a:spcAft>
                <a:spcPts val="0"/>
              </a:spcAft>
              <a:buClrTx/>
              <a:buSzTx/>
              <a:buFontTx/>
              <a:buNone/>
              <a:tabLst/>
              <a:defRPr/>
            </a:pPr>
            <a:r>
              <a:rPr kumimoji="0" lang="en-US" sz="5166" b="0" i="0" u="none" strike="noStrike" kern="1200" cap="none" spc="0" normalizeH="0" baseline="0" noProof="0" dirty="0" err="1">
                <a:ln>
                  <a:noFill/>
                </a:ln>
                <a:solidFill>
                  <a:srgbClr val="171717"/>
                </a:solidFill>
                <a:effectLst/>
                <a:uLnTx/>
                <a:uFillTx/>
                <a:latin typeface="Muli Bold Bold"/>
                <a:ea typeface="+mn-ea"/>
                <a:cs typeface="+mn-cs"/>
              </a:rPr>
              <a:t>Dispositifs</a:t>
            </a:r>
            <a:r>
              <a:rPr kumimoji="0" lang="en-US" sz="5166" b="0" i="0" u="none" strike="noStrike" kern="1200" cap="none" spc="0" normalizeH="0" baseline="0" noProof="0" dirty="0">
                <a:ln>
                  <a:noFill/>
                </a:ln>
                <a:solidFill>
                  <a:srgbClr val="171717"/>
                </a:solidFill>
                <a:effectLst/>
                <a:uLnTx/>
                <a:uFillTx/>
                <a:latin typeface="Muli Bold Bold"/>
                <a:ea typeface="+mn-ea"/>
                <a:cs typeface="+mn-cs"/>
              </a:rPr>
              <a:t> </a:t>
            </a:r>
            <a:r>
              <a:rPr kumimoji="0" lang="en-US" sz="5166" b="0" i="0" u="none" strike="noStrike" kern="1200" cap="none" spc="0" normalizeH="0" baseline="0" noProof="0" dirty="0" err="1">
                <a:ln>
                  <a:noFill/>
                </a:ln>
                <a:solidFill>
                  <a:srgbClr val="171717"/>
                </a:solidFill>
                <a:effectLst/>
                <a:uLnTx/>
                <a:uFillTx/>
                <a:latin typeface="Muli Bold Bold"/>
                <a:ea typeface="+mn-ea"/>
                <a:cs typeface="+mn-cs"/>
              </a:rPr>
              <a:t>d’hébergement</a:t>
            </a:r>
            <a:r>
              <a:rPr kumimoji="0" lang="en-US" sz="5166" b="0" i="0" u="none" strike="noStrike" kern="1200" cap="none" spc="0" normalizeH="0" baseline="0" noProof="0" dirty="0">
                <a:ln>
                  <a:noFill/>
                </a:ln>
                <a:solidFill>
                  <a:srgbClr val="171717"/>
                </a:solidFill>
                <a:effectLst/>
                <a:uLnTx/>
                <a:uFillTx/>
                <a:latin typeface="Muli Bold Bold"/>
                <a:ea typeface="+mn-ea"/>
                <a:cs typeface="+mn-cs"/>
              </a:rPr>
              <a:t> et de logement </a:t>
            </a:r>
            <a:r>
              <a:rPr kumimoji="0" lang="en-US" sz="5166" b="0" i="0" u="none" strike="noStrike" kern="1200" cap="none" spc="0" normalizeH="0" baseline="0" noProof="0" dirty="0" err="1">
                <a:ln>
                  <a:noFill/>
                </a:ln>
                <a:solidFill>
                  <a:srgbClr val="171717"/>
                </a:solidFill>
                <a:effectLst/>
                <a:uLnTx/>
                <a:uFillTx/>
                <a:latin typeface="Muli Bold Bold"/>
                <a:ea typeface="+mn-ea"/>
                <a:cs typeface="+mn-cs"/>
              </a:rPr>
              <a:t>accompagné</a:t>
            </a:r>
            <a:r>
              <a:rPr kumimoji="0" lang="en-US" sz="5166" b="0" i="0" u="none" strike="noStrike" kern="1200" cap="none" spc="0" normalizeH="0" baseline="0" noProof="0" dirty="0">
                <a:ln>
                  <a:noFill/>
                </a:ln>
                <a:solidFill>
                  <a:srgbClr val="171717"/>
                </a:solidFill>
                <a:effectLst/>
                <a:uLnTx/>
                <a:uFillTx/>
                <a:latin typeface="Muli Bold Bold"/>
                <a:ea typeface="+mn-ea"/>
                <a:cs typeface="+mn-cs"/>
              </a:rPr>
              <a:t> dans l’Ain</a:t>
            </a:r>
          </a:p>
        </p:txBody>
      </p:sp>
      <p:pic>
        <p:nvPicPr>
          <p:cNvPr id="10" name="Image 9">
            <a:extLst>
              <a:ext uri="{FF2B5EF4-FFF2-40B4-BE49-F238E27FC236}">
                <a16:creationId xmlns:a16="http://schemas.microsoft.com/office/drawing/2014/main" id="{0048E412-1A3C-4950-B5B4-557E26F595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703" y="5183038"/>
            <a:ext cx="2502927" cy="1209631"/>
          </a:xfrm>
          <a:prstGeom prst="rect">
            <a:avLst/>
          </a:prstGeom>
        </p:spPr>
      </p:pic>
      <p:sp>
        <p:nvSpPr>
          <p:cNvPr id="6" name="ZoneTexte 5">
            <a:extLst>
              <a:ext uri="{FF2B5EF4-FFF2-40B4-BE49-F238E27FC236}">
                <a16:creationId xmlns:a16="http://schemas.microsoft.com/office/drawing/2014/main" id="{466D5DB4-5D36-4AC4-B88D-B86B80179A6E}"/>
              </a:ext>
            </a:extLst>
          </p:cNvPr>
          <p:cNvSpPr txBox="1"/>
          <p:nvPr/>
        </p:nvSpPr>
        <p:spPr>
          <a:xfrm>
            <a:off x="606184" y="4476290"/>
            <a:ext cx="3058246" cy="307777"/>
          </a:xfrm>
          <a:prstGeom prst="rect">
            <a:avLst/>
          </a:prstGeom>
          <a:noFill/>
        </p:spPr>
        <p:txBody>
          <a:bodyPr wrap="square" rtlCol="0">
            <a:spAutoFit/>
          </a:bodyPr>
          <a:lstStyle/>
          <a:p>
            <a:r>
              <a:rPr lang="fr-FR" sz="1400" dirty="0"/>
              <a:t>Données actualisées au 15/01/2024</a:t>
            </a:r>
          </a:p>
        </p:txBody>
      </p:sp>
      <p:sp>
        <p:nvSpPr>
          <p:cNvPr id="9" name="Espace réservé de la date 8">
            <a:extLst>
              <a:ext uri="{FF2B5EF4-FFF2-40B4-BE49-F238E27FC236}">
                <a16:creationId xmlns:a16="http://schemas.microsoft.com/office/drawing/2014/main" id="{15841124-E28F-42DC-9814-5BD0AE4ED383}"/>
              </a:ext>
            </a:extLst>
          </p:cNvPr>
          <p:cNvSpPr>
            <a:spLocks noGrp="1"/>
          </p:cNvSpPr>
          <p:nvPr>
            <p:ph type="dt" sz="half" idx="10"/>
          </p:nvPr>
        </p:nvSpPr>
        <p:spPr/>
        <p:txBody>
          <a:bodyPr/>
          <a:lstStyle/>
          <a:p>
            <a:fld id="{7D7396B6-7A5F-4B2E-B62C-CCABDD0FA7AC}" type="datetime1">
              <a:rPr lang="fr-FR" smtClean="0"/>
              <a:t>20/02/2025</a:t>
            </a:fld>
            <a:endParaRPr lang="fr-FR"/>
          </a:p>
        </p:txBody>
      </p:sp>
      <p:sp>
        <p:nvSpPr>
          <p:cNvPr id="11" name="Espace réservé du numéro de diapositive 10">
            <a:extLst>
              <a:ext uri="{FF2B5EF4-FFF2-40B4-BE49-F238E27FC236}">
                <a16:creationId xmlns:a16="http://schemas.microsoft.com/office/drawing/2014/main" id="{907BB43D-8176-4D07-B164-F821BECF21D9}"/>
              </a:ext>
            </a:extLst>
          </p:cNvPr>
          <p:cNvSpPr>
            <a:spLocks noGrp="1"/>
          </p:cNvSpPr>
          <p:nvPr>
            <p:ph type="sldNum" sz="quarter" idx="12"/>
          </p:nvPr>
        </p:nvSpPr>
        <p:spPr/>
        <p:txBody>
          <a:bodyPr/>
          <a:lstStyle/>
          <a:p>
            <a:fld id="{0E8F9BA9-4596-4F76-BC2A-1EEBD559BC57}" type="slidenum">
              <a:rPr lang="fr-FR" smtClean="0"/>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AAF"/>
        </a:solidFill>
        <a:effectLst/>
      </p:bgPr>
    </p:bg>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B374C024-CD78-4FB1-9498-36CBE8D3BD6A}"/>
              </a:ext>
            </a:extLst>
          </p:cNvPr>
          <p:cNvSpPr/>
          <p:nvPr/>
        </p:nvSpPr>
        <p:spPr>
          <a:xfrm>
            <a:off x="2824071" y="148929"/>
            <a:ext cx="6552000" cy="655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965613BA-3D06-4A03-8458-0110768683FA}"/>
              </a:ext>
            </a:extLst>
          </p:cNvPr>
          <p:cNvSpPr/>
          <p:nvPr/>
        </p:nvSpPr>
        <p:spPr>
          <a:xfrm>
            <a:off x="8200995" y="5310973"/>
            <a:ext cx="720000" cy="720000"/>
          </a:xfrm>
          <a:prstGeom prst="ellipse">
            <a:avLst/>
          </a:prstGeom>
          <a:solidFill>
            <a:srgbClr val="FF8C53"/>
          </a:solidFill>
          <a:ln>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 coins arrondis 5">
            <a:extLst>
              <a:ext uri="{FF2B5EF4-FFF2-40B4-BE49-F238E27FC236}">
                <a16:creationId xmlns:a16="http://schemas.microsoft.com/office/drawing/2014/main" id="{8BEC7C60-0DAC-4FDE-9A54-101C09185123}"/>
              </a:ext>
            </a:extLst>
          </p:cNvPr>
          <p:cNvSpPr/>
          <p:nvPr/>
        </p:nvSpPr>
        <p:spPr>
          <a:xfrm rot="19573957">
            <a:off x="3984263" y="380006"/>
            <a:ext cx="468000" cy="144000"/>
          </a:xfrm>
          <a:prstGeom prst="roundRect">
            <a:avLst/>
          </a:prstGeom>
          <a:solidFill>
            <a:srgbClr val="FF8C53"/>
          </a:solidFill>
          <a:ln>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2CD03BDD-6140-4750-A317-88E69957E1AB}"/>
              </a:ext>
            </a:extLst>
          </p:cNvPr>
          <p:cNvSpPr/>
          <p:nvPr/>
        </p:nvSpPr>
        <p:spPr>
          <a:xfrm rot="18940390">
            <a:off x="3294362" y="926441"/>
            <a:ext cx="468000" cy="144000"/>
          </a:xfrm>
          <a:prstGeom prst="roundRect">
            <a:avLst/>
          </a:prstGeom>
          <a:solidFill>
            <a:srgbClr val="FF8C53"/>
          </a:solidFill>
          <a:ln>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E78F1F61-2019-4B1D-87D6-2952151F74FD}"/>
              </a:ext>
            </a:extLst>
          </p:cNvPr>
          <p:cNvSpPr/>
          <p:nvPr/>
        </p:nvSpPr>
        <p:spPr>
          <a:xfrm rot="18087349">
            <a:off x="2739891" y="1642355"/>
            <a:ext cx="468000" cy="144000"/>
          </a:xfrm>
          <a:prstGeom prst="roundRect">
            <a:avLst/>
          </a:prstGeom>
          <a:solidFill>
            <a:srgbClr val="FF8C53"/>
          </a:solidFill>
          <a:ln>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 coins arrondis 8">
            <a:extLst>
              <a:ext uri="{FF2B5EF4-FFF2-40B4-BE49-F238E27FC236}">
                <a16:creationId xmlns:a16="http://schemas.microsoft.com/office/drawing/2014/main" id="{C59CAFA5-0069-4C2C-88A9-72C5D08B3419}"/>
              </a:ext>
            </a:extLst>
          </p:cNvPr>
          <p:cNvSpPr/>
          <p:nvPr/>
        </p:nvSpPr>
        <p:spPr>
          <a:xfrm rot="17390709">
            <a:off x="2416693" y="2445204"/>
            <a:ext cx="468000" cy="144000"/>
          </a:xfrm>
          <a:prstGeom prst="roundRect">
            <a:avLst/>
          </a:prstGeom>
          <a:solidFill>
            <a:srgbClr val="FF8C53"/>
          </a:solidFill>
          <a:ln>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coins arrondis 9">
            <a:extLst>
              <a:ext uri="{FF2B5EF4-FFF2-40B4-BE49-F238E27FC236}">
                <a16:creationId xmlns:a16="http://schemas.microsoft.com/office/drawing/2014/main" id="{4CDA5D21-8FBC-44CE-9A72-64045733C76E}"/>
              </a:ext>
            </a:extLst>
          </p:cNvPr>
          <p:cNvSpPr/>
          <p:nvPr/>
        </p:nvSpPr>
        <p:spPr>
          <a:xfrm rot="16200000">
            <a:off x="2278892" y="3352929"/>
            <a:ext cx="468000" cy="144000"/>
          </a:xfrm>
          <a:prstGeom prst="roundRect">
            <a:avLst/>
          </a:prstGeom>
          <a:solidFill>
            <a:srgbClr val="FF8C53"/>
          </a:solidFill>
          <a:ln>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itre 1">
            <a:extLst>
              <a:ext uri="{FF2B5EF4-FFF2-40B4-BE49-F238E27FC236}">
                <a16:creationId xmlns:a16="http://schemas.microsoft.com/office/drawing/2014/main" id="{A533A9B3-6A7A-4554-967B-4571A234E85E}"/>
              </a:ext>
            </a:extLst>
          </p:cNvPr>
          <p:cNvSpPr txBox="1">
            <a:spLocks/>
          </p:cNvSpPr>
          <p:nvPr/>
        </p:nvSpPr>
        <p:spPr>
          <a:xfrm>
            <a:off x="3310656" y="1504993"/>
            <a:ext cx="5561938" cy="251351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t>Logement</a:t>
            </a:r>
          </a:p>
          <a:p>
            <a:pPr algn="ctr"/>
            <a:r>
              <a:rPr lang="en-US" sz="6000" dirty="0" err="1"/>
              <a:t>accompagné</a:t>
            </a:r>
            <a:endParaRPr lang="en-US" sz="6000" dirty="0"/>
          </a:p>
        </p:txBody>
      </p:sp>
      <p:sp>
        <p:nvSpPr>
          <p:cNvPr id="13" name="Espace réservé du pied de page 3">
            <a:extLst>
              <a:ext uri="{FF2B5EF4-FFF2-40B4-BE49-F238E27FC236}">
                <a16:creationId xmlns:a16="http://schemas.microsoft.com/office/drawing/2014/main" id="{23E713E4-F97A-44F6-9928-ECBED4F736B2}"/>
              </a:ext>
            </a:extLst>
          </p:cNvPr>
          <p:cNvSpPr txBox="1">
            <a:spLocks/>
          </p:cNvSpPr>
          <p:nvPr/>
        </p:nvSpPr>
        <p:spPr>
          <a:xfrm>
            <a:off x="758529" y="6356350"/>
            <a:ext cx="4114800" cy="365125"/>
          </a:xfrm>
          <a:prstGeom prst="rect">
            <a:avLst/>
          </a:prstGeom>
        </p:spPr>
        <p:txBody>
          <a:bodyPr vert="horz" lIns="91440" tIns="45720" rIns="91440" bIns="45720" rtlCol="0" anchor="ctr">
            <a:normAutofit/>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pPr>
            <a:r>
              <a:rPr lang="en-US" sz="1400" b="1" dirty="0">
                <a:solidFill>
                  <a:srgbClr val="FFFFFF"/>
                </a:solidFill>
              </a:rPr>
              <a:t>CCH, </a:t>
            </a:r>
            <a:r>
              <a:rPr lang="en-US" sz="1400" b="1" dirty="0" err="1">
                <a:solidFill>
                  <a:srgbClr val="FFFFFF"/>
                </a:solidFill>
              </a:rPr>
              <a:t>statut</a:t>
            </a:r>
            <a:r>
              <a:rPr lang="en-US" sz="1400" b="1" dirty="0">
                <a:solidFill>
                  <a:srgbClr val="FFFFFF"/>
                </a:solidFill>
              </a:rPr>
              <a:t> : </a:t>
            </a:r>
            <a:r>
              <a:rPr lang="en-US" sz="1400" b="1" dirty="0" err="1">
                <a:solidFill>
                  <a:srgbClr val="FFFFFF"/>
                </a:solidFill>
              </a:rPr>
              <a:t>locataire</a:t>
            </a:r>
            <a:endParaRPr lang="en-US" sz="1400" b="1" dirty="0">
              <a:solidFill>
                <a:srgbClr val="FFFFFF"/>
              </a:solidFill>
            </a:endParaRPr>
          </a:p>
        </p:txBody>
      </p:sp>
      <p:sp>
        <p:nvSpPr>
          <p:cNvPr id="3" name="Espace réservé de la date 2">
            <a:extLst>
              <a:ext uri="{FF2B5EF4-FFF2-40B4-BE49-F238E27FC236}">
                <a16:creationId xmlns:a16="http://schemas.microsoft.com/office/drawing/2014/main" id="{66112CD8-F81E-4275-B727-524B63E7135C}"/>
              </a:ext>
            </a:extLst>
          </p:cNvPr>
          <p:cNvSpPr>
            <a:spLocks noGrp="1"/>
          </p:cNvSpPr>
          <p:nvPr>
            <p:ph type="dt" sz="half" idx="10"/>
          </p:nvPr>
        </p:nvSpPr>
        <p:spPr/>
        <p:txBody>
          <a:bodyPr/>
          <a:lstStyle/>
          <a:p>
            <a:fld id="{323BE406-C4C9-49FA-81E5-AB21268D1A36}" type="datetime1">
              <a:rPr lang="fr-FR" smtClean="0"/>
              <a:t>20/02/2025</a:t>
            </a:fld>
            <a:endParaRPr lang="fr-FR"/>
          </a:p>
        </p:txBody>
      </p:sp>
      <p:sp>
        <p:nvSpPr>
          <p:cNvPr id="12" name="Espace réservé du numéro de diapositive 11">
            <a:extLst>
              <a:ext uri="{FF2B5EF4-FFF2-40B4-BE49-F238E27FC236}">
                <a16:creationId xmlns:a16="http://schemas.microsoft.com/office/drawing/2014/main" id="{8972E3E3-76B1-4057-BB6D-135983825E6B}"/>
              </a:ext>
            </a:extLst>
          </p:cNvPr>
          <p:cNvSpPr>
            <a:spLocks noGrp="1"/>
          </p:cNvSpPr>
          <p:nvPr>
            <p:ph type="sldNum" sz="quarter" idx="12"/>
          </p:nvPr>
        </p:nvSpPr>
        <p:spPr/>
        <p:txBody>
          <a:bodyPr/>
          <a:lstStyle/>
          <a:p>
            <a:fld id="{0E8F9BA9-4596-4F76-BC2A-1EEBD559BC57}" type="slidenum">
              <a:rPr lang="fr-FR" smtClean="0"/>
              <a:t>10</a:t>
            </a:fld>
            <a:endParaRPr lang="fr-FR"/>
          </a:p>
        </p:txBody>
      </p:sp>
    </p:spTree>
    <p:extLst>
      <p:ext uri="{BB962C8B-B14F-4D97-AF65-F5344CB8AC3E}">
        <p14:creationId xmlns:p14="http://schemas.microsoft.com/office/powerpoint/2010/main" val="1457725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Ellipse 11">
            <a:extLst>
              <a:ext uri="{FF2B5EF4-FFF2-40B4-BE49-F238E27FC236}">
                <a16:creationId xmlns:a16="http://schemas.microsoft.com/office/drawing/2014/main" id="{3E842275-3F91-43F7-BFA1-B3292DBB8FBA}"/>
              </a:ext>
            </a:extLst>
          </p:cNvPr>
          <p:cNvSpPr/>
          <p:nvPr/>
        </p:nvSpPr>
        <p:spPr>
          <a:xfrm>
            <a:off x="472702" y="575361"/>
            <a:ext cx="5688000" cy="5688000"/>
          </a:xfrm>
          <a:prstGeom prst="ellipse">
            <a:avLst/>
          </a:prstGeom>
          <a:solidFill>
            <a:srgbClr val="FFCAAF"/>
          </a:solidFill>
          <a:ln w="28575">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re 1">
            <a:extLst>
              <a:ext uri="{FF2B5EF4-FFF2-40B4-BE49-F238E27FC236}">
                <a16:creationId xmlns:a16="http://schemas.microsoft.com/office/drawing/2014/main" id="{A261DC70-2B6E-44C1-B563-D93E1B662D76}"/>
              </a:ext>
            </a:extLst>
          </p:cNvPr>
          <p:cNvSpPr txBox="1">
            <a:spLocks/>
          </p:cNvSpPr>
          <p:nvPr/>
        </p:nvSpPr>
        <p:spPr>
          <a:xfrm>
            <a:off x="683360" y="2488566"/>
            <a:ext cx="5266684" cy="1880868"/>
          </a:xfrm>
          <a:prstGeom prst="rect">
            <a:avLst/>
          </a:prstGeom>
          <a:no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800" b="1" dirty="0">
                <a:solidFill>
                  <a:schemeClr val="bg1"/>
                </a:solidFill>
              </a:rPr>
              <a:t>Sous-location</a:t>
            </a:r>
          </a:p>
          <a:p>
            <a:pPr algn="ctr"/>
            <a:r>
              <a:rPr lang="fr-FR" b="1" dirty="0">
                <a:solidFill>
                  <a:schemeClr val="bg1"/>
                </a:solidFill>
              </a:rPr>
              <a:t>Conseil départemental</a:t>
            </a:r>
          </a:p>
        </p:txBody>
      </p:sp>
      <p:sp>
        <p:nvSpPr>
          <p:cNvPr id="15" name="Espace réservé du contenu 2">
            <a:extLst>
              <a:ext uri="{FF2B5EF4-FFF2-40B4-BE49-F238E27FC236}">
                <a16:creationId xmlns:a16="http://schemas.microsoft.com/office/drawing/2014/main" id="{1E69BD99-2F3E-4498-89FE-14931A388137}"/>
              </a:ext>
            </a:extLst>
          </p:cNvPr>
          <p:cNvSpPr txBox="1">
            <a:spLocks/>
          </p:cNvSpPr>
          <p:nvPr/>
        </p:nvSpPr>
        <p:spPr>
          <a:xfrm>
            <a:off x="6500620" y="653525"/>
            <a:ext cx="5192195" cy="55307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fr-FR" sz="1900" b="1" i="1" u="sng" dirty="0"/>
              <a:t>Missions</a:t>
            </a:r>
            <a:r>
              <a:rPr lang="fr-FR" sz="2000" dirty="0"/>
              <a:t> :</a:t>
            </a:r>
          </a:p>
          <a:p>
            <a:pPr>
              <a:defRPr/>
            </a:pPr>
            <a:r>
              <a:rPr lang="fr-FR" sz="1700" dirty="0"/>
              <a:t>Accompagnement social centré sur la problématique logement du ménage et complémentaire des actions menées par les TS des différentes institutions.</a:t>
            </a:r>
          </a:p>
          <a:p>
            <a:pPr marL="0" indent="0">
              <a:spcBef>
                <a:spcPts val="1200"/>
              </a:spcBef>
              <a:buFont typeface="Arial" panose="020B0604020202020204" pitchFamily="34" charset="0"/>
              <a:buNone/>
              <a:defRPr/>
            </a:pPr>
            <a:r>
              <a:rPr lang="fr-FR" sz="1900" b="1" i="1" u="sng" dirty="0"/>
              <a:t>Publics</a:t>
            </a:r>
            <a:r>
              <a:rPr lang="fr-FR" sz="2000" dirty="0"/>
              <a:t> :</a:t>
            </a:r>
          </a:p>
          <a:p>
            <a:pPr>
              <a:defRPr/>
            </a:pPr>
            <a:r>
              <a:rPr lang="fr-FR" sz="1700" dirty="0"/>
              <a:t>Ménages défavorisés, suffisamment intégrés socialement, dont la situation nécessite une solution locative de transition (appropriation du logement et de son environnement, relations voisinage, relations bailleur, soutien budgétaire lié au logement…).</a:t>
            </a:r>
          </a:p>
          <a:p>
            <a:pPr marL="0" indent="0">
              <a:spcBef>
                <a:spcPts val="1200"/>
              </a:spcBef>
              <a:buFont typeface="Arial" panose="020B0604020202020204" pitchFamily="34" charset="0"/>
              <a:buNone/>
              <a:defRPr/>
            </a:pPr>
            <a:r>
              <a:rPr lang="fr-FR" sz="1800" b="1" i="1" u="sng" dirty="0"/>
              <a:t>Durée de séjour </a:t>
            </a:r>
            <a:r>
              <a:rPr lang="fr-FR" sz="2000" dirty="0"/>
              <a:t>:</a:t>
            </a:r>
          </a:p>
          <a:p>
            <a:pPr>
              <a:defRPr/>
            </a:pPr>
            <a:r>
              <a:rPr lang="fr-FR" sz="1600" dirty="0"/>
              <a:t>12 mois renouvelables sur validation de la MDS.</a:t>
            </a:r>
          </a:p>
          <a:p>
            <a:pPr marL="0" indent="0">
              <a:spcBef>
                <a:spcPts val="1200"/>
              </a:spcBef>
              <a:buFont typeface="Arial" panose="020B0604020202020204" pitchFamily="34" charset="0"/>
              <a:buNone/>
              <a:defRPr/>
            </a:pPr>
            <a:r>
              <a:rPr lang="fr-FR" sz="1800" b="1" i="1" u="sng" dirty="0"/>
              <a:t>Participation / loyer </a:t>
            </a:r>
            <a:r>
              <a:rPr lang="fr-FR" sz="2000" dirty="0"/>
              <a:t>:</a:t>
            </a:r>
          </a:p>
          <a:p>
            <a:pPr>
              <a:defRPr/>
            </a:pPr>
            <a:r>
              <a:rPr lang="fr-FR" sz="1600" dirty="0"/>
              <a:t>Loyer avec possibilité de mobiliser une aide au logement.</a:t>
            </a:r>
          </a:p>
          <a:p>
            <a:pPr marL="0" indent="0">
              <a:spcBef>
                <a:spcPts val="1200"/>
              </a:spcBef>
              <a:buFont typeface="Arial" panose="020B0604020202020204" pitchFamily="34" charset="0"/>
              <a:buNone/>
              <a:defRPr/>
            </a:pPr>
            <a:r>
              <a:rPr lang="fr-FR" sz="1800" b="1" i="1" u="sng" dirty="0"/>
              <a:t>Orientation</a:t>
            </a:r>
            <a:r>
              <a:rPr lang="fr-FR" sz="2000" dirty="0"/>
              <a:t> :	</a:t>
            </a:r>
          </a:p>
          <a:p>
            <a:pPr>
              <a:defRPr/>
            </a:pPr>
            <a:r>
              <a:rPr lang="fr-FR" sz="1600" dirty="0"/>
              <a:t>Fiche navette pour validation par les services du département</a:t>
            </a:r>
          </a:p>
        </p:txBody>
      </p:sp>
      <p:sp>
        <p:nvSpPr>
          <p:cNvPr id="16" name="ZoneTexte 15">
            <a:extLst>
              <a:ext uri="{FF2B5EF4-FFF2-40B4-BE49-F238E27FC236}">
                <a16:creationId xmlns:a16="http://schemas.microsoft.com/office/drawing/2014/main" id="{A6F1D727-F4D0-40F1-923A-217214803738}"/>
              </a:ext>
            </a:extLst>
          </p:cNvPr>
          <p:cNvSpPr txBox="1"/>
          <p:nvPr/>
        </p:nvSpPr>
        <p:spPr>
          <a:xfrm>
            <a:off x="9481617" y="42766"/>
            <a:ext cx="2710383" cy="646331"/>
          </a:xfrm>
          <a:prstGeom prst="rect">
            <a:avLst/>
          </a:prstGeom>
          <a:noFill/>
        </p:spPr>
        <p:txBody>
          <a:bodyPr wrap="square" rtlCol="0">
            <a:spAutoFit/>
          </a:bodyPr>
          <a:lstStyle/>
          <a:p>
            <a:pPr algn="ctr"/>
            <a:r>
              <a:rPr lang="fr-FR" sz="1600" b="1" i="1" u="sng" dirty="0"/>
              <a:t>Nombre de logements </a:t>
            </a:r>
            <a:r>
              <a:rPr lang="fr-FR" dirty="0"/>
              <a:t>: </a:t>
            </a:r>
          </a:p>
          <a:p>
            <a:pPr algn="ctr"/>
            <a:r>
              <a:rPr lang="fr-FR" b="1" dirty="0"/>
              <a:t>97  </a:t>
            </a:r>
          </a:p>
        </p:txBody>
      </p:sp>
      <p:sp>
        <p:nvSpPr>
          <p:cNvPr id="17" name="Ellipse 16">
            <a:extLst>
              <a:ext uri="{FF2B5EF4-FFF2-40B4-BE49-F238E27FC236}">
                <a16:creationId xmlns:a16="http://schemas.microsoft.com/office/drawing/2014/main" id="{2F75AE78-F3D1-4BE7-9C6A-A9AAB731BA37}"/>
              </a:ext>
            </a:extLst>
          </p:cNvPr>
          <p:cNvSpPr/>
          <p:nvPr/>
        </p:nvSpPr>
        <p:spPr>
          <a:xfrm>
            <a:off x="842829" y="774147"/>
            <a:ext cx="1116000" cy="1116000"/>
          </a:xfrm>
          <a:prstGeom prst="ellipse">
            <a:avLst/>
          </a:prstGeom>
          <a:noFill/>
          <a:ln w="2413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40AFDC54-A85E-4BD6-B93F-2619CFB5535D}"/>
              </a:ext>
            </a:extLst>
          </p:cNvPr>
          <p:cNvSpPr/>
          <p:nvPr/>
        </p:nvSpPr>
        <p:spPr>
          <a:xfrm>
            <a:off x="577422" y="4816252"/>
            <a:ext cx="1646815" cy="13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kern="0" spc="200" dirty="0">
                <a:solidFill>
                  <a:srgbClr val="FF8C53"/>
                </a:solidFill>
              </a:rPr>
              <a:t>……………………………………………………</a:t>
            </a:r>
          </a:p>
        </p:txBody>
      </p:sp>
      <p:sp>
        <p:nvSpPr>
          <p:cNvPr id="2" name="Espace réservé de la date 1">
            <a:extLst>
              <a:ext uri="{FF2B5EF4-FFF2-40B4-BE49-F238E27FC236}">
                <a16:creationId xmlns:a16="http://schemas.microsoft.com/office/drawing/2014/main" id="{D0DCC87B-A1E9-451E-8007-A7F61516CEA4}"/>
              </a:ext>
            </a:extLst>
          </p:cNvPr>
          <p:cNvSpPr>
            <a:spLocks noGrp="1"/>
          </p:cNvSpPr>
          <p:nvPr>
            <p:ph type="dt" sz="half" idx="10"/>
          </p:nvPr>
        </p:nvSpPr>
        <p:spPr/>
        <p:txBody>
          <a:bodyPr/>
          <a:lstStyle/>
          <a:p>
            <a:fld id="{2A88ED6E-67F4-42AD-AA91-F3507EEEB36D}" type="datetime1">
              <a:rPr lang="fr-FR" smtClean="0"/>
              <a:t>20/02/2025</a:t>
            </a:fld>
            <a:endParaRPr lang="fr-FR"/>
          </a:p>
        </p:txBody>
      </p:sp>
      <p:sp>
        <p:nvSpPr>
          <p:cNvPr id="3" name="Espace réservé du numéro de diapositive 2">
            <a:extLst>
              <a:ext uri="{FF2B5EF4-FFF2-40B4-BE49-F238E27FC236}">
                <a16:creationId xmlns:a16="http://schemas.microsoft.com/office/drawing/2014/main" id="{D1EE57C4-C354-4DBA-95A2-61685A407C1F}"/>
              </a:ext>
            </a:extLst>
          </p:cNvPr>
          <p:cNvSpPr>
            <a:spLocks noGrp="1"/>
          </p:cNvSpPr>
          <p:nvPr>
            <p:ph type="sldNum" sz="quarter" idx="12"/>
          </p:nvPr>
        </p:nvSpPr>
        <p:spPr/>
        <p:txBody>
          <a:bodyPr/>
          <a:lstStyle/>
          <a:p>
            <a:fld id="{0E8F9BA9-4596-4F76-BC2A-1EEBD559BC57}" type="slidenum">
              <a:rPr lang="fr-FR" smtClean="0"/>
              <a:t>11</a:t>
            </a:fld>
            <a:endParaRPr lang="fr-FR"/>
          </a:p>
        </p:txBody>
      </p:sp>
    </p:spTree>
    <p:extLst>
      <p:ext uri="{BB962C8B-B14F-4D97-AF65-F5344CB8AC3E}">
        <p14:creationId xmlns:p14="http://schemas.microsoft.com/office/powerpoint/2010/main" val="1355843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FE4FDB78-3804-4A0E-97FC-2D3C533D3623}"/>
              </a:ext>
            </a:extLst>
          </p:cNvPr>
          <p:cNvGrpSpPr/>
          <p:nvPr/>
        </p:nvGrpSpPr>
        <p:grpSpPr>
          <a:xfrm>
            <a:off x="748298" y="973723"/>
            <a:ext cx="4886061" cy="4822062"/>
            <a:chOff x="748298" y="973723"/>
            <a:chExt cx="4886061" cy="4822062"/>
          </a:xfrm>
        </p:grpSpPr>
        <p:sp>
          <p:nvSpPr>
            <p:cNvPr id="4" name="Ellipse 3">
              <a:extLst>
                <a:ext uri="{FF2B5EF4-FFF2-40B4-BE49-F238E27FC236}">
                  <a16:creationId xmlns:a16="http://schemas.microsoft.com/office/drawing/2014/main" id="{566AB471-15D5-4848-A190-893ACF943DA9}"/>
                </a:ext>
              </a:extLst>
            </p:cNvPr>
            <p:cNvSpPr/>
            <p:nvPr/>
          </p:nvSpPr>
          <p:spPr>
            <a:xfrm>
              <a:off x="918359" y="1079785"/>
              <a:ext cx="4716000" cy="4716000"/>
            </a:xfrm>
            <a:prstGeom prst="ellipse">
              <a:avLst/>
            </a:prstGeom>
            <a:solidFill>
              <a:srgbClr val="FF8C53"/>
            </a:solidFill>
            <a:ln w="28575">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E7E44AB7-0680-45AA-B63F-BA0B3F7CD465}"/>
                </a:ext>
              </a:extLst>
            </p:cNvPr>
            <p:cNvSpPr/>
            <p:nvPr/>
          </p:nvSpPr>
          <p:spPr>
            <a:xfrm>
              <a:off x="748298" y="973723"/>
              <a:ext cx="4716000" cy="4716000"/>
            </a:xfrm>
            <a:prstGeom prst="ellipse">
              <a:avLst/>
            </a:prstGeom>
            <a:solidFill>
              <a:srgbClr val="FFCAAF"/>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6" name="Ellipse 5">
            <a:extLst>
              <a:ext uri="{FF2B5EF4-FFF2-40B4-BE49-F238E27FC236}">
                <a16:creationId xmlns:a16="http://schemas.microsoft.com/office/drawing/2014/main" id="{79CBC013-0277-46A2-BE73-7F771BE7908A}"/>
              </a:ext>
            </a:extLst>
          </p:cNvPr>
          <p:cNvSpPr/>
          <p:nvPr/>
        </p:nvSpPr>
        <p:spPr>
          <a:xfrm>
            <a:off x="4685806" y="572660"/>
            <a:ext cx="720000" cy="720000"/>
          </a:xfrm>
          <a:prstGeom prst="ellipse">
            <a:avLst/>
          </a:prstGeom>
          <a:noFill/>
          <a:ln w="2413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Espace réservé du contenu 2">
            <a:extLst>
              <a:ext uri="{FF2B5EF4-FFF2-40B4-BE49-F238E27FC236}">
                <a16:creationId xmlns:a16="http://schemas.microsoft.com/office/drawing/2014/main" id="{EB818B6B-761C-4A69-BFDC-E0540BFF8109}"/>
              </a:ext>
            </a:extLst>
          </p:cNvPr>
          <p:cNvGraphicFramePr>
            <a:graphicFrameLocks/>
          </p:cNvGraphicFramePr>
          <p:nvPr>
            <p:extLst>
              <p:ext uri="{D42A27DB-BD31-4B8C-83A1-F6EECF244321}">
                <p14:modId xmlns:p14="http://schemas.microsoft.com/office/powerpoint/2010/main" val="4192585501"/>
              </p:ext>
            </p:extLst>
          </p:nvPr>
        </p:nvGraphicFramePr>
        <p:xfrm>
          <a:off x="6234868" y="1130846"/>
          <a:ext cx="521717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id="{6B4B460E-9BEF-4F91-9047-5898B34BE95A}"/>
              </a:ext>
            </a:extLst>
          </p:cNvPr>
          <p:cNvSpPr txBox="1"/>
          <p:nvPr/>
        </p:nvSpPr>
        <p:spPr>
          <a:xfrm>
            <a:off x="9481617" y="42766"/>
            <a:ext cx="2710383" cy="646331"/>
          </a:xfrm>
          <a:prstGeom prst="rect">
            <a:avLst/>
          </a:prstGeom>
          <a:noFill/>
        </p:spPr>
        <p:txBody>
          <a:bodyPr wrap="square" rtlCol="0">
            <a:spAutoFit/>
          </a:bodyPr>
          <a:lstStyle/>
          <a:p>
            <a:pPr algn="ctr"/>
            <a:r>
              <a:rPr lang="fr-FR" b="1" dirty="0"/>
              <a:t>Nombre de places : </a:t>
            </a:r>
          </a:p>
          <a:p>
            <a:pPr algn="ctr"/>
            <a:r>
              <a:rPr lang="fr-FR" b="1" dirty="0">
                <a:solidFill>
                  <a:schemeClr val="tx2"/>
                </a:solidFill>
              </a:rPr>
              <a:t>364</a:t>
            </a:r>
          </a:p>
        </p:txBody>
      </p:sp>
      <p:sp>
        <p:nvSpPr>
          <p:cNvPr id="10" name="Titre 1">
            <a:extLst>
              <a:ext uri="{FF2B5EF4-FFF2-40B4-BE49-F238E27FC236}">
                <a16:creationId xmlns:a16="http://schemas.microsoft.com/office/drawing/2014/main" id="{93C28838-E287-460D-9C33-0C9676AF24E8}"/>
              </a:ext>
            </a:extLst>
          </p:cNvPr>
          <p:cNvSpPr txBox="1">
            <a:spLocks/>
          </p:cNvSpPr>
          <p:nvPr/>
        </p:nvSpPr>
        <p:spPr>
          <a:xfrm>
            <a:off x="1191567" y="2308053"/>
            <a:ext cx="4169583" cy="199692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a:solidFill>
                  <a:schemeClr val="bg1"/>
                </a:solidFill>
              </a:rPr>
              <a:t>Sous-location</a:t>
            </a:r>
          </a:p>
          <a:p>
            <a:pPr algn="ctr"/>
            <a:r>
              <a:rPr lang="fr-FR" b="1" dirty="0">
                <a:solidFill>
                  <a:schemeClr val="bg1"/>
                </a:solidFill>
              </a:rPr>
              <a:t>Etat</a:t>
            </a:r>
            <a:br>
              <a:rPr lang="fr-FR" b="1" dirty="0">
                <a:solidFill>
                  <a:schemeClr val="bg1"/>
                </a:solidFill>
              </a:rPr>
            </a:br>
            <a:r>
              <a:rPr lang="fr-FR" b="1" dirty="0">
                <a:solidFill>
                  <a:schemeClr val="bg1"/>
                </a:solidFill>
              </a:rPr>
              <a:t>IML</a:t>
            </a:r>
          </a:p>
        </p:txBody>
      </p:sp>
      <p:sp>
        <p:nvSpPr>
          <p:cNvPr id="11" name="Ellipse 10">
            <a:extLst>
              <a:ext uri="{FF2B5EF4-FFF2-40B4-BE49-F238E27FC236}">
                <a16:creationId xmlns:a16="http://schemas.microsoft.com/office/drawing/2014/main" id="{2B27013B-79D1-4D56-9CCC-E7CDE7018DFA}"/>
              </a:ext>
            </a:extLst>
          </p:cNvPr>
          <p:cNvSpPr/>
          <p:nvPr/>
        </p:nvSpPr>
        <p:spPr>
          <a:xfrm>
            <a:off x="642976" y="4946663"/>
            <a:ext cx="180000" cy="18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FB776C7D-A5AF-474A-BFFF-555564001AFA}"/>
              </a:ext>
            </a:extLst>
          </p:cNvPr>
          <p:cNvSpPr/>
          <p:nvPr/>
        </p:nvSpPr>
        <p:spPr>
          <a:xfrm>
            <a:off x="852643" y="5223980"/>
            <a:ext cx="360000" cy="36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568676C6-F362-420D-B501-5D915739A653}"/>
              </a:ext>
            </a:extLst>
          </p:cNvPr>
          <p:cNvSpPr/>
          <p:nvPr/>
        </p:nvSpPr>
        <p:spPr>
          <a:xfrm>
            <a:off x="1305774" y="5471418"/>
            <a:ext cx="540000" cy="54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e la date 1">
            <a:extLst>
              <a:ext uri="{FF2B5EF4-FFF2-40B4-BE49-F238E27FC236}">
                <a16:creationId xmlns:a16="http://schemas.microsoft.com/office/drawing/2014/main" id="{57BBABE3-18C9-4EE0-91E1-D4014A2031D2}"/>
              </a:ext>
            </a:extLst>
          </p:cNvPr>
          <p:cNvSpPr>
            <a:spLocks noGrp="1"/>
          </p:cNvSpPr>
          <p:nvPr>
            <p:ph type="dt" sz="half" idx="10"/>
          </p:nvPr>
        </p:nvSpPr>
        <p:spPr/>
        <p:txBody>
          <a:bodyPr/>
          <a:lstStyle/>
          <a:p>
            <a:fld id="{9235A95B-B3DA-47A7-877A-0266709EC966}" type="datetime1">
              <a:rPr lang="fr-FR" smtClean="0"/>
              <a:t>20/02/2025</a:t>
            </a:fld>
            <a:endParaRPr lang="fr-FR"/>
          </a:p>
        </p:txBody>
      </p:sp>
      <p:sp>
        <p:nvSpPr>
          <p:cNvPr id="14" name="Espace réservé du numéro de diapositive 13">
            <a:extLst>
              <a:ext uri="{FF2B5EF4-FFF2-40B4-BE49-F238E27FC236}">
                <a16:creationId xmlns:a16="http://schemas.microsoft.com/office/drawing/2014/main" id="{8F96810E-5C36-46DC-9468-9AD1E767E58C}"/>
              </a:ext>
            </a:extLst>
          </p:cNvPr>
          <p:cNvSpPr>
            <a:spLocks noGrp="1"/>
          </p:cNvSpPr>
          <p:nvPr>
            <p:ph type="sldNum" sz="quarter" idx="12"/>
          </p:nvPr>
        </p:nvSpPr>
        <p:spPr/>
        <p:txBody>
          <a:bodyPr/>
          <a:lstStyle/>
          <a:p>
            <a:fld id="{0E8F9BA9-4596-4F76-BC2A-1EEBD559BC57}" type="slidenum">
              <a:rPr lang="fr-FR" smtClean="0"/>
              <a:t>12</a:t>
            </a:fld>
            <a:endParaRPr lang="fr-FR"/>
          </a:p>
        </p:txBody>
      </p:sp>
    </p:spTree>
    <p:extLst>
      <p:ext uri="{BB962C8B-B14F-4D97-AF65-F5344CB8AC3E}">
        <p14:creationId xmlns:p14="http://schemas.microsoft.com/office/powerpoint/2010/main" val="1304671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FE4FDB78-3804-4A0E-97FC-2D3C533D3623}"/>
              </a:ext>
            </a:extLst>
          </p:cNvPr>
          <p:cNvGrpSpPr/>
          <p:nvPr/>
        </p:nvGrpSpPr>
        <p:grpSpPr>
          <a:xfrm>
            <a:off x="484094" y="973722"/>
            <a:ext cx="5473039" cy="5037696"/>
            <a:chOff x="748298" y="973723"/>
            <a:chExt cx="4886061" cy="4822062"/>
          </a:xfrm>
        </p:grpSpPr>
        <p:sp>
          <p:nvSpPr>
            <p:cNvPr id="4" name="Ellipse 3">
              <a:extLst>
                <a:ext uri="{FF2B5EF4-FFF2-40B4-BE49-F238E27FC236}">
                  <a16:creationId xmlns:a16="http://schemas.microsoft.com/office/drawing/2014/main" id="{566AB471-15D5-4848-A190-893ACF943DA9}"/>
                </a:ext>
              </a:extLst>
            </p:cNvPr>
            <p:cNvSpPr/>
            <p:nvPr/>
          </p:nvSpPr>
          <p:spPr>
            <a:xfrm>
              <a:off x="918359" y="1079785"/>
              <a:ext cx="4716000" cy="4716000"/>
            </a:xfrm>
            <a:prstGeom prst="ellipse">
              <a:avLst/>
            </a:prstGeom>
            <a:solidFill>
              <a:srgbClr val="FF8C53"/>
            </a:solidFill>
            <a:ln w="28575">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E7E44AB7-0680-45AA-B63F-BA0B3F7CD465}"/>
                </a:ext>
              </a:extLst>
            </p:cNvPr>
            <p:cNvSpPr/>
            <p:nvPr/>
          </p:nvSpPr>
          <p:spPr>
            <a:xfrm>
              <a:off x="748298" y="973723"/>
              <a:ext cx="4716000" cy="4716000"/>
            </a:xfrm>
            <a:prstGeom prst="ellipse">
              <a:avLst/>
            </a:prstGeom>
            <a:solidFill>
              <a:srgbClr val="FFCAAF"/>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6" name="Ellipse 5">
            <a:extLst>
              <a:ext uri="{FF2B5EF4-FFF2-40B4-BE49-F238E27FC236}">
                <a16:creationId xmlns:a16="http://schemas.microsoft.com/office/drawing/2014/main" id="{79CBC013-0277-46A2-BE73-7F771BE7908A}"/>
              </a:ext>
            </a:extLst>
          </p:cNvPr>
          <p:cNvSpPr/>
          <p:nvPr/>
        </p:nvSpPr>
        <p:spPr>
          <a:xfrm>
            <a:off x="4685806" y="572660"/>
            <a:ext cx="720000" cy="720000"/>
          </a:xfrm>
          <a:prstGeom prst="ellipse">
            <a:avLst/>
          </a:prstGeom>
          <a:noFill/>
          <a:ln w="2413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Espace réservé du contenu 2">
            <a:extLst>
              <a:ext uri="{FF2B5EF4-FFF2-40B4-BE49-F238E27FC236}">
                <a16:creationId xmlns:a16="http://schemas.microsoft.com/office/drawing/2014/main" id="{EB818B6B-761C-4A69-BFDC-E0540BFF8109}"/>
              </a:ext>
            </a:extLst>
          </p:cNvPr>
          <p:cNvGraphicFramePr>
            <a:graphicFrameLocks/>
          </p:cNvGraphicFramePr>
          <p:nvPr>
            <p:extLst>
              <p:ext uri="{D42A27DB-BD31-4B8C-83A1-F6EECF244321}">
                <p14:modId xmlns:p14="http://schemas.microsoft.com/office/powerpoint/2010/main" val="2091424892"/>
              </p:ext>
            </p:extLst>
          </p:nvPr>
        </p:nvGraphicFramePr>
        <p:xfrm>
          <a:off x="6234868" y="1130846"/>
          <a:ext cx="521717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id="{6B4B460E-9BEF-4F91-9047-5898B34BE95A}"/>
              </a:ext>
            </a:extLst>
          </p:cNvPr>
          <p:cNvSpPr txBox="1"/>
          <p:nvPr/>
        </p:nvSpPr>
        <p:spPr>
          <a:xfrm>
            <a:off x="9481617" y="42766"/>
            <a:ext cx="2710383" cy="369332"/>
          </a:xfrm>
          <a:prstGeom prst="rect">
            <a:avLst/>
          </a:prstGeom>
          <a:noFill/>
        </p:spPr>
        <p:txBody>
          <a:bodyPr wrap="square" rtlCol="0">
            <a:spAutoFit/>
          </a:bodyPr>
          <a:lstStyle/>
          <a:p>
            <a:pPr algn="ctr"/>
            <a:r>
              <a:rPr lang="fr-FR" b="1" dirty="0"/>
              <a:t>Nombre de logements : 40 </a:t>
            </a:r>
          </a:p>
        </p:txBody>
      </p:sp>
      <p:sp>
        <p:nvSpPr>
          <p:cNvPr id="10" name="Titre 1">
            <a:extLst>
              <a:ext uri="{FF2B5EF4-FFF2-40B4-BE49-F238E27FC236}">
                <a16:creationId xmlns:a16="http://schemas.microsoft.com/office/drawing/2014/main" id="{93C28838-E287-460D-9C33-0C9676AF24E8}"/>
              </a:ext>
            </a:extLst>
          </p:cNvPr>
          <p:cNvSpPr txBox="1">
            <a:spLocks/>
          </p:cNvSpPr>
          <p:nvPr/>
        </p:nvSpPr>
        <p:spPr>
          <a:xfrm>
            <a:off x="1191567" y="2308053"/>
            <a:ext cx="4169583" cy="2700294"/>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a:solidFill>
                  <a:schemeClr val="bg1"/>
                </a:solidFill>
              </a:rPr>
              <a:t>Sous-location</a:t>
            </a:r>
          </a:p>
          <a:p>
            <a:pPr algn="ctr"/>
            <a:r>
              <a:rPr lang="fr-FR" b="1" dirty="0">
                <a:solidFill>
                  <a:schemeClr val="bg1"/>
                </a:solidFill>
              </a:rPr>
              <a:t>Etat</a:t>
            </a:r>
            <a:br>
              <a:rPr lang="fr-FR" b="1" dirty="0">
                <a:solidFill>
                  <a:schemeClr val="bg1"/>
                </a:solidFill>
              </a:rPr>
            </a:br>
            <a:r>
              <a:rPr lang="fr-FR" b="1" dirty="0">
                <a:solidFill>
                  <a:schemeClr val="bg1"/>
                </a:solidFill>
              </a:rPr>
              <a:t>IML RR dédiée aux réfugiés régularisés</a:t>
            </a:r>
            <a:endParaRPr lang="fr-FR" sz="1800" b="1" i="1" dirty="0">
              <a:solidFill>
                <a:schemeClr val="bg1"/>
              </a:solidFill>
            </a:endParaRPr>
          </a:p>
        </p:txBody>
      </p:sp>
      <p:sp>
        <p:nvSpPr>
          <p:cNvPr id="11" name="Ellipse 10">
            <a:extLst>
              <a:ext uri="{FF2B5EF4-FFF2-40B4-BE49-F238E27FC236}">
                <a16:creationId xmlns:a16="http://schemas.microsoft.com/office/drawing/2014/main" id="{2B27013B-79D1-4D56-9CCC-E7CDE7018DFA}"/>
              </a:ext>
            </a:extLst>
          </p:cNvPr>
          <p:cNvSpPr/>
          <p:nvPr/>
        </p:nvSpPr>
        <p:spPr>
          <a:xfrm>
            <a:off x="642976" y="4946663"/>
            <a:ext cx="180000" cy="18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FB776C7D-A5AF-474A-BFFF-555564001AFA}"/>
              </a:ext>
            </a:extLst>
          </p:cNvPr>
          <p:cNvSpPr/>
          <p:nvPr/>
        </p:nvSpPr>
        <p:spPr>
          <a:xfrm>
            <a:off x="852643" y="5223980"/>
            <a:ext cx="360000" cy="36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568676C6-F362-420D-B501-5D915739A653}"/>
              </a:ext>
            </a:extLst>
          </p:cNvPr>
          <p:cNvSpPr/>
          <p:nvPr/>
        </p:nvSpPr>
        <p:spPr>
          <a:xfrm>
            <a:off x="1305774" y="5471418"/>
            <a:ext cx="540000" cy="54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e la date 1">
            <a:extLst>
              <a:ext uri="{FF2B5EF4-FFF2-40B4-BE49-F238E27FC236}">
                <a16:creationId xmlns:a16="http://schemas.microsoft.com/office/drawing/2014/main" id="{654AB1B6-913D-4176-A84D-A724FB021421}"/>
              </a:ext>
            </a:extLst>
          </p:cNvPr>
          <p:cNvSpPr>
            <a:spLocks noGrp="1"/>
          </p:cNvSpPr>
          <p:nvPr>
            <p:ph type="dt" sz="half" idx="10"/>
          </p:nvPr>
        </p:nvSpPr>
        <p:spPr/>
        <p:txBody>
          <a:bodyPr/>
          <a:lstStyle/>
          <a:p>
            <a:fld id="{A6C3C8DE-A3BB-498C-893C-6D9F334D4365}" type="datetime1">
              <a:rPr lang="fr-FR" smtClean="0"/>
              <a:t>20/02/2025</a:t>
            </a:fld>
            <a:endParaRPr lang="fr-FR"/>
          </a:p>
        </p:txBody>
      </p:sp>
      <p:sp>
        <p:nvSpPr>
          <p:cNvPr id="14" name="Espace réservé du numéro de diapositive 13">
            <a:extLst>
              <a:ext uri="{FF2B5EF4-FFF2-40B4-BE49-F238E27FC236}">
                <a16:creationId xmlns:a16="http://schemas.microsoft.com/office/drawing/2014/main" id="{94643BD2-11E6-44F3-A60B-2775F6BFA6F6}"/>
              </a:ext>
            </a:extLst>
          </p:cNvPr>
          <p:cNvSpPr>
            <a:spLocks noGrp="1"/>
          </p:cNvSpPr>
          <p:nvPr>
            <p:ph type="sldNum" sz="quarter" idx="12"/>
          </p:nvPr>
        </p:nvSpPr>
        <p:spPr/>
        <p:txBody>
          <a:bodyPr/>
          <a:lstStyle/>
          <a:p>
            <a:fld id="{0E8F9BA9-4596-4F76-BC2A-1EEBD559BC57}" type="slidenum">
              <a:rPr lang="fr-FR" smtClean="0"/>
              <a:t>13</a:t>
            </a:fld>
            <a:endParaRPr lang="fr-FR"/>
          </a:p>
        </p:txBody>
      </p:sp>
    </p:spTree>
    <p:extLst>
      <p:ext uri="{BB962C8B-B14F-4D97-AF65-F5344CB8AC3E}">
        <p14:creationId xmlns:p14="http://schemas.microsoft.com/office/powerpoint/2010/main" val="1421666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FE4FDB78-3804-4A0E-97FC-2D3C533D3623}"/>
              </a:ext>
            </a:extLst>
          </p:cNvPr>
          <p:cNvGrpSpPr/>
          <p:nvPr/>
        </p:nvGrpSpPr>
        <p:grpSpPr>
          <a:xfrm>
            <a:off x="748298" y="973723"/>
            <a:ext cx="4886061" cy="4822062"/>
            <a:chOff x="748298" y="973723"/>
            <a:chExt cx="4886061" cy="4822062"/>
          </a:xfrm>
        </p:grpSpPr>
        <p:sp>
          <p:nvSpPr>
            <p:cNvPr id="4" name="Ellipse 3">
              <a:extLst>
                <a:ext uri="{FF2B5EF4-FFF2-40B4-BE49-F238E27FC236}">
                  <a16:creationId xmlns:a16="http://schemas.microsoft.com/office/drawing/2014/main" id="{566AB471-15D5-4848-A190-893ACF943DA9}"/>
                </a:ext>
              </a:extLst>
            </p:cNvPr>
            <p:cNvSpPr/>
            <p:nvPr/>
          </p:nvSpPr>
          <p:spPr>
            <a:xfrm>
              <a:off x="918359" y="1079785"/>
              <a:ext cx="4716000" cy="4716000"/>
            </a:xfrm>
            <a:prstGeom prst="ellipse">
              <a:avLst/>
            </a:prstGeom>
            <a:solidFill>
              <a:srgbClr val="FF8C53"/>
            </a:solidFill>
            <a:ln w="28575">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E7E44AB7-0680-45AA-B63F-BA0B3F7CD465}"/>
                </a:ext>
              </a:extLst>
            </p:cNvPr>
            <p:cNvSpPr/>
            <p:nvPr/>
          </p:nvSpPr>
          <p:spPr>
            <a:xfrm>
              <a:off x="748298" y="973723"/>
              <a:ext cx="4716000" cy="4716000"/>
            </a:xfrm>
            <a:prstGeom prst="ellipse">
              <a:avLst/>
            </a:prstGeom>
            <a:solidFill>
              <a:srgbClr val="FFCAAF"/>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6" name="Ellipse 5">
            <a:extLst>
              <a:ext uri="{FF2B5EF4-FFF2-40B4-BE49-F238E27FC236}">
                <a16:creationId xmlns:a16="http://schemas.microsoft.com/office/drawing/2014/main" id="{79CBC013-0277-46A2-BE73-7F771BE7908A}"/>
              </a:ext>
            </a:extLst>
          </p:cNvPr>
          <p:cNvSpPr/>
          <p:nvPr/>
        </p:nvSpPr>
        <p:spPr>
          <a:xfrm>
            <a:off x="471567" y="5058215"/>
            <a:ext cx="720000" cy="720000"/>
          </a:xfrm>
          <a:prstGeom prst="ellipse">
            <a:avLst/>
          </a:prstGeom>
          <a:noFill/>
          <a:ln w="2413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Espace réservé du contenu 2">
            <a:extLst>
              <a:ext uri="{FF2B5EF4-FFF2-40B4-BE49-F238E27FC236}">
                <a16:creationId xmlns:a16="http://schemas.microsoft.com/office/drawing/2014/main" id="{EB818B6B-761C-4A69-BFDC-E0540BFF8109}"/>
              </a:ext>
            </a:extLst>
          </p:cNvPr>
          <p:cNvGraphicFramePr>
            <a:graphicFrameLocks/>
          </p:cNvGraphicFramePr>
          <p:nvPr>
            <p:extLst>
              <p:ext uri="{D42A27DB-BD31-4B8C-83A1-F6EECF244321}">
                <p14:modId xmlns:p14="http://schemas.microsoft.com/office/powerpoint/2010/main" val="3985618807"/>
              </p:ext>
            </p:extLst>
          </p:nvPr>
        </p:nvGraphicFramePr>
        <p:xfrm>
          <a:off x="6096001" y="875981"/>
          <a:ext cx="5347702" cy="4902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id="{6B4B460E-9BEF-4F91-9047-5898B34BE95A}"/>
              </a:ext>
            </a:extLst>
          </p:cNvPr>
          <p:cNvSpPr txBox="1"/>
          <p:nvPr/>
        </p:nvSpPr>
        <p:spPr>
          <a:xfrm>
            <a:off x="9481617" y="42766"/>
            <a:ext cx="2710383" cy="646331"/>
          </a:xfrm>
          <a:prstGeom prst="rect">
            <a:avLst/>
          </a:prstGeom>
          <a:noFill/>
        </p:spPr>
        <p:txBody>
          <a:bodyPr wrap="square" rtlCol="0">
            <a:spAutoFit/>
          </a:bodyPr>
          <a:lstStyle/>
          <a:p>
            <a:pPr algn="ctr"/>
            <a:r>
              <a:rPr lang="fr-FR" b="1" dirty="0"/>
              <a:t>Nombre de places : </a:t>
            </a:r>
          </a:p>
          <a:p>
            <a:pPr algn="ctr"/>
            <a:r>
              <a:rPr lang="fr-FR" b="1" dirty="0">
                <a:solidFill>
                  <a:schemeClr val="tx2"/>
                </a:solidFill>
              </a:rPr>
              <a:t>20</a:t>
            </a:r>
          </a:p>
        </p:txBody>
      </p:sp>
      <p:sp>
        <p:nvSpPr>
          <p:cNvPr id="10" name="Titre 1">
            <a:extLst>
              <a:ext uri="{FF2B5EF4-FFF2-40B4-BE49-F238E27FC236}">
                <a16:creationId xmlns:a16="http://schemas.microsoft.com/office/drawing/2014/main" id="{93C28838-E287-460D-9C33-0C9676AF24E8}"/>
              </a:ext>
            </a:extLst>
          </p:cNvPr>
          <p:cNvSpPr txBox="1">
            <a:spLocks/>
          </p:cNvSpPr>
          <p:nvPr/>
        </p:nvSpPr>
        <p:spPr>
          <a:xfrm>
            <a:off x="1191567" y="2308053"/>
            <a:ext cx="4169583" cy="199692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a:solidFill>
                  <a:schemeClr val="bg1"/>
                </a:solidFill>
              </a:rPr>
              <a:t>Sous-location</a:t>
            </a:r>
          </a:p>
          <a:p>
            <a:pPr algn="ctr"/>
            <a:r>
              <a:rPr lang="fr-FR" b="1" dirty="0">
                <a:solidFill>
                  <a:schemeClr val="bg1"/>
                </a:solidFill>
              </a:rPr>
              <a:t>Etat</a:t>
            </a:r>
            <a:br>
              <a:rPr lang="fr-FR" b="1" dirty="0">
                <a:solidFill>
                  <a:schemeClr val="bg1"/>
                </a:solidFill>
              </a:rPr>
            </a:br>
            <a:r>
              <a:rPr lang="fr-FR" b="1" dirty="0">
                <a:solidFill>
                  <a:schemeClr val="bg1"/>
                </a:solidFill>
              </a:rPr>
              <a:t>IML +</a:t>
            </a:r>
          </a:p>
        </p:txBody>
      </p:sp>
      <p:sp>
        <p:nvSpPr>
          <p:cNvPr id="11" name="Ellipse 10">
            <a:extLst>
              <a:ext uri="{FF2B5EF4-FFF2-40B4-BE49-F238E27FC236}">
                <a16:creationId xmlns:a16="http://schemas.microsoft.com/office/drawing/2014/main" id="{2B27013B-79D1-4D56-9CCC-E7CDE7018DFA}"/>
              </a:ext>
            </a:extLst>
          </p:cNvPr>
          <p:cNvSpPr/>
          <p:nvPr/>
        </p:nvSpPr>
        <p:spPr>
          <a:xfrm>
            <a:off x="147789" y="1250643"/>
            <a:ext cx="430447" cy="43216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FB776C7D-A5AF-474A-BFFF-555564001AFA}"/>
              </a:ext>
            </a:extLst>
          </p:cNvPr>
          <p:cNvSpPr/>
          <p:nvPr/>
        </p:nvSpPr>
        <p:spPr>
          <a:xfrm>
            <a:off x="599761" y="689097"/>
            <a:ext cx="539999" cy="496431"/>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568676C6-F362-420D-B501-5D915739A653}"/>
              </a:ext>
            </a:extLst>
          </p:cNvPr>
          <p:cNvSpPr/>
          <p:nvPr/>
        </p:nvSpPr>
        <p:spPr>
          <a:xfrm>
            <a:off x="1191567" y="221330"/>
            <a:ext cx="875438" cy="752393"/>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id="{429F4F4E-F681-4F73-8295-EE1C78698343}"/>
              </a:ext>
            </a:extLst>
          </p:cNvPr>
          <p:cNvSpPr/>
          <p:nvPr/>
        </p:nvSpPr>
        <p:spPr>
          <a:xfrm>
            <a:off x="1361628" y="6055017"/>
            <a:ext cx="444120" cy="443197"/>
          </a:xfrm>
          <a:prstGeom prst="ellipse">
            <a:avLst/>
          </a:prstGeom>
          <a:noFill/>
          <a:ln w="2413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e la date 1">
            <a:extLst>
              <a:ext uri="{FF2B5EF4-FFF2-40B4-BE49-F238E27FC236}">
                <a16:creationId xmlns:a16="http://schemas.microsoft.com/office/drawing/2014/main" id="{4C37C5A0-4F65-4A11-9B8E-7E90D64F4F2A}"/>
              </a:ext>
            </a:extLst>
          </p:cNvPr>
          <p:cNvSpPr>
            <a:spLocks noGrp="1"/>
          </p:cNvSpPr>
          <p:nvPr>
            <p:ph type="dt" sz="half" idx="10"/>
          </p:nvPr>
        </p:nvSpPr>
        <p:spPr/>
        <p:txBody>
          <a:bodyPr/>
          <a:lstStyle/>
          <a:p>
            <a:fld id="{BD516A4A-87EA-43B7-8731-CE1822F433A6}" type="datetime1">
              <a:rPr lang="fr-FR" smtClean="0"/>
              <a:t>20/02/2025</a:t>
            </a:fld>
            <a:endParaRPr lang="fr-FR"/>
          </a:p>
        </p:txBody>
      </p:sp>
      <p:sp>
        <p:nvSpPr>
          <p:cNvPr id="15" name="Espace réservé du numéro de diapositive 14">
            <a:extLst>
              <a:ext uri="{FF2B5EF4-FFF2-40B4-BE49-F238E27FC236}">
                <a16:creationId xmlns:a16="http://schemas.microsoft.com/office/drawing/2014/main" id="{DDA235F1-2D7A-405B-BD4D-ACA4B80ED06C}"/>
              </a:ext>
            </a:extLst>
          </p:cNvPr>
          <p:cNvSpPr>
            <a:spLocks noGrp="1"/>
          </p:cNvSpPr>
          <p:nvPr>
            <p:ph type="sldNum" sz="quarter" idx="12"/>
          </p:nvPr>
        </p:nvSpPr>
        <p:spPr/>
        <p:txBody>
          <a:bodyPr/>
          <a:lstStyle/>
          <a:p>
            <a:fld id="{0E8F9BA9-4596-4F76-BC2A-1EEBD559BC57}" type="slidenum">
              <a:rPr lang="fr-FR" smtClean="0"/>
              <a:t>14</a:t>
            </a:fld>
            <a:endParaRPr lang="fr-FR"/>
          </a:p>
        </p:txBody>
      </p:sp>
    </p:spTree>
    <p:extLst>
      <p:ext uri="{BB962C8B-B14F-4D97-AF65-F5344CB8AC3E}">
        <p14:creationId xmlns:p14="http://schemas.microsoft.com/office/powerpoint/2010/main" val="273786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8C53"/>
        </a:solidFill>
        <a:effectLst/>
      </p:bgPr>
    </p:bg>
    <p:spTree>
      <p:nvGrpSpPr>
        <p:cNvPr id="1" name=""/>
        <p:cNvGrpSpPr/>
        <p:nvPr/>
      </p:nvGrpSpPr>
      <p:grpSpPr>
        <a:xfrm>
          <a:off x="0" y="0"/>
          <a:ext cx="0" cy="0"/>
          <a:chOff x="0" y="0"/>
          <a:chExt cx="0" cy="0"/>
        </a:xfrm>
      </p:grpSpPr>
      <p:sp>
        <p:nvSpPr>
          <p:cNvPr id="7" name="Ellipse 6">
            <a:extLst>
              <a:ext uri="{FF2B5EF4-FFF2-40B4-BE49-F238E27FC236}">
                <a16:creationId xmlns:a16="http://schemas.microsoft.com/office/drawing/2014/main" id="{59D7C1F2-CCBB-4401-8E29-E4E09497C952}"/>
              </a:ext>
            </a:extLst>
          </p:cNvPr>
          <p:cNvSpPr/>
          <p:nvPr/>
        </p:nvSpPr>
        <p:spPr>
          <a:xfrm>
            <a:off x="1597568" y="-672704"/>
            <a:ext cx="9000000" cy="9000000"/>
          </a:xfrm>
          <a:prstGeom prst="ellipse">
            <a:avLst/>
          </a:prstGeom>
          <a:solidFill>
            <a:srgbClr val="FFCAAF"/>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97F5A388-CBF8-42DB-8658-78C62043D6AF}"/>
              </a:ext>
            </a:extLst>
          </p:cNvPr>
          <p:cNvSpPr/>
          <p:nvPr/>
        </p:nvSpPr>
        <p:spPr>
          <a:xfrm>
            <a:off x="1776000" y="-492704"/>
            <a:ext cx="8640000" cy="8640000"/>
          </a:xfrm>
          <a:prstGeom prst="ellipse">
            <a:avLst/>
          </a:prstGeom>
          <a:solidFill>
            <a:schemeClr val="bg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itre 1">
            <a:extLst>
              <a:ext uri="{FF2B5EF4-FFF2-40B4-BE49-F238E27FC236}">
                <a16:creationId xmlns:a16="http://schemas.microsoft.com/office/drawing/2014/main" id="{E1355E9A-756D-464D-A3C3-FFDDF5F6F08A}"/>
              </a:ext>
            </a:extLst>
          </p:cNvPr>
          <p:cNvSpPr txBox="1">
            <a:spLocks/>
          </p:cNvSpPr>
          <p:nvPr/>
        </p:nvSpPr>
        <p:spPr>
          <a:xfrm>
            <a:off x="2555631" y="320624"/>
            <a:ext cx="7080738" cy="1177437"/>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err="1"/>
              <a:t>Résidence</a:t>
            </a:r>
            <a:r>
              <a:rPr lang="en-US" sz="5400" dirty="0"/>
              <a:t> </a:t>
            </a:r>
            <a:r>
              <a:rPr lang="en-US" sz="5400" dirty="0" err="1"/>
              <a:t>sociale</a:t>
            </a:r>
            <a:br>
              <a:rPr lang="en-US" sz="5400" dirty="0"/>
            </a:br>
            <a:r>
              <a:rPr lang="en-US" sz="3100" dirty="0"/>
              <a:t>Avec </a:t>
            </a:r>
            <a:r>
              <a:rPr lang="en-US" sz="3100" dirty="0" err="1"/>
              <a:t>ou</a:t>
            </a:r>
            <a:r>
              <a:rPr lang="en-US" sz="3100" dirty="0"/>
              <a:t> sans AGLS</a:t>
            </a:r>
            <a:endParaRPr lang="en-US" sz="5400" dirty="0"/>
          </a:p>
        </p:txBody>
      </p:sp>
      <p:sp>
        <p:nvSpPr>
          <p:cNvPr id="5" name="Espace réservé du contenu 2">
            <a:extLst>
              <a:ext uri="{FF2B5EF4-FFF2-40B4-BE49-F238E27FC236}">
                <a16:creationId xmlns:a16="http://schemas.microsoft.com/office/drawing/2014/main" id="{3DECAF5C-03A9-45BB-A923-08EE5390F8E2}"/>
              </a:ext>
            </a:extLst>
          </p:cNvPr>
          <p:cNvSpPr txBox="1">
            <a:spLocks/>
          </p:cNvSpPr>
          <p:nvPr/>
        </p:nvSpPr>
        <p:spPr>
          <a:xfrm>
            <a:off x="2266543" y="1717829"/>
            <a:ext cx="7658914" cy="514017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defRPr/>
            </a:pPr>
            <a:r>
              <a:rPr lang="fr-FR" sz="1800" b="1" i="1" u="sng" dirty="0">
                <a:latin typeface="Calibri" panose="020F0502020204030204"/>
              </a:rPr>
              <a:t>Missions</a:t>
            </a:r>
            <a:r>
              <a:rPr lang="fr-FR" sz="2000" dirty="0">
                <a:latin typeface="Calibri" panose="020F0502020204030204"/>
              </a:rPr>
              <a:t> :</a:t>
            </a:r>
          </a:p>
          <a:p>
            <a:pPr algn="ctr">
              <a:lnSpc>
                <a:spcPct val="110000"/>
              </a:lnSpc>
              <a:spcBef>
                <a:spcPts val="0"/>
              </a:spcBef>
              <a:defRPr/>
            </a:pPr>
            <a:r>
              <a:rPr lang="fr-FR" sz="1600" dirty="0">
                <a:latin typeface="Calibri" panose="020F0502020204030204"/>
              </a:rPr>
              <a:t>Logement temporaire meublé. </a:t>
            </a:r>
          </a:p>
          <a:p>
            <a:pPr algn="ctr">
              <a:lnSpc>
                <a:spcPct val="110000"/>
              </a:lnSpc>
              <a:spcBef>
                <a:spcPts val="0"/>
              </a:spcBef>
              <a:defRPr/>
            </a:pPr>
            <a:r>
              <a:rPr lang="fr-FR" sz="1600" dirty="0">
                <a:latin typeface="Calibri" panose="020F0502020204030204"/>
              </a:rPr>
              <a:t>Certaines résidences sociales proposent un accompagnement social léger et une aide à la gestion locative sociale.</a:t>
            </a:r>
          </a:p>
          <a:p>
            <a:pPr marL="0" indent="0" algn="ctr">
              <a:spcBef>
                <a:spcPts val="1200"/>
              </a:spcBef>
              <a:buFont typeface="Arial" panose="020B0604020202020204" pitchFamily="34" charset="0"/>
              <a:buNone/>
              <a:defRPr/>
            </a:pPr>
            <a:r>
              <a:rPr lang="fr-FR" sz="1800" b="1" i="1" u="sng" dirty="0">
                <a:latin typeface="Calibri" panose="020F0502020204030204"/>
              </a:rPr>
              <a:t>Publics</a:t>
            </a:r>
            <a:r>
              <a:rPr lang="fr-FR" sz="2000" dirty="0">
                <a:latin typeface="Calibri" panose="020F0502020204030204"/>
              </a:rPr>
              <a:t> :</a:t>
            </a:r>
          </a:p>
          <a:p>
            <a:pPr algn="ctr">
              <a:lnSpc>
                <a:spcPct val="110000"/>
              </a:lnSpc>
              <a:spcBef>
                <a:spcPts val="0"/>
              </a:spcBef>
              <a:defRPr/>
            </a:pPr>
            <a:r>
              <a:rPr lang="fr-FR" sz="1600" dirty="0">
                <a:latin typeface="Calibri" panose="020F0502020204030204"/>
              </a:rPr>
              <a:t>Personnes en difficultés sociales et/ou économiques dans l’attente d’un logement durable, en capacité d’occuper un logement autonome à court terme.</a:t>
            </a:r>
          </a:p>
          <a:p>
            <a:pPr marL="0" indent="0" algn="ctr">
              <a:spcBef>
                <a:spcPts val="1200"/>
              </a:spcBef>
              <a:buFont typeface="Arial" panose="020B0604020202020204" pitchFamily="34" charset="0"/>
              <a:buNone/>
              <a:defRPr/>
            </a:pPr>
            <a:r>
              <a:rPr lang="fr-FR" sz="1800" b="1" i="1" u="sng" dirty="0">
                <a:latin typeface="Calibri" panose="020F0502020204030204"/>
              </a:rPr>
              <a:t>Durée de séjour </a:t>
            </a:r>
            <a:r>
              <a:rPr lang="fr-FR" sz="2000" dirty="0">
                <a:latin typeface="Calibri" panose="020F0502020204030204"/>
              </a:rPr>
              <a:t>:</a:t>
            </a:r>
          </a:p>
          <a:p>
            <a:pPr algn="ctr">
              <a:lnSpc>
                <a:spcPct val="110000"/>
              </a:lnSpc>
              <a:spcBef>
                <a:spcPts val="0"/>
              </a:spcBef>
              <a:defRPr/>
            </a:pPr>
            <a:r>
              <a:rPr lang="fr-FR" sz="2000" dirty="0">
                <a:latin typeface="Calibri" panose="020F0502020204030204"/>
              </a:rPr>
              <a:t> </a:t>
            </a:r>
            <a:r>
              <a:rPr lang="fr-FR" sz="1600" dirty="0">
                <a:latin typeface="Calibri" panose="020F0502020204030204"/>
              </a:rPr>
              <a:t>Solution à vocation d’accueil temporaire, variant d’1 mois à 2 ans.</a:t>
            </a:r>
          </a:p>
          <a:p>
            <a:pPr marL="0" indent="0" algn="ctr">
              <a:spcBef>
                <a:spcPts val="1200"/>
              </a:spcBef>
              <a:buFont typeface="Arial" panose="020B0604020202020204" pitchFamily="34" charset="0"/>
              <a:buNone/>
              <a:defRPr/>
            </a:pPr>
            <a:r>
              <a:rPr lang="fr-FR" sz="1800" b="1" i="1" u="sng" dirty="0">
                <a:latin typeface="Calibri" panose="020F0502020204030204"/>
              </a:rPr>
              <a:t>Participation / loyer </a:t>
            </a:r>
            <a:r>
              <a:rPr lang="fr-FR" sz="2000" dirty="0">
                <a:latin typeface="Calibri" panose="020F0502020204030204"/>
              </a:rPr>
              <a:t>:</a:t>
            </a:r>
          </a:p>
          <a:p>
            <a:pPr algn="ctr">
              <a:spcBef>
                <a:spcPts val="1200"/>
              </a:spcBef>
              <a:defRPr/>
            </a:pPr>
            <a:r>
              <a:rPr lang="fr-FR" sz="1600" dirty="0">
                <a:latin typeface="Calibri" panose="020F0502020204030204"/>
              </a:rPr>
              <a:t>Redevance avec possibilité de mobiliser une aide au logement.</a:t>
            </a:r>
          </a:p>
          <a:p>
            <a:pPr marL="0" indent="0" algn="ctr">
              <a:spcBef>
                <a:spcPts val="1200"/>
              </a:spcBef>
              <a:buFont typeface="Arial" panose="020B0604020202020204" pitchFamily="34" charset="0"/>
              <a:buNone/>
              <a:defRPr/>
            </a:pPr>
            <a:r>
              <a:rPr lang="fr-FR" sz="1800" b="1" i="1" u="sng" dirty="0">
                <a:latin typeface="Calibri" panose="020F0502020204030204"/>
              </a:rPr>
              <a:t>Orientation</a:t>
            </a:r>
            <a:r>
              <a:rPr lang="fr-FR" sz="2000" dirty="0">
                <a:latin typeface="Calibri" panose="020F0502020204030204"/>
              </a:rPr>
              <a:t> :</a:t>
            </a:r>
          </a:p>
          <a:p>
            <a:pPr algn="ctr">
              <a:lnSpc>
                <a:spcPct val="110000"/>
              </a:lnSpc>
              <a:spcBef>
                <a:spcPts val="0"/>
              </a:spcBef>
              <a:defRPr/>
            </a:pPr>
            <a:r>
              <a:rPr lang="fr-FR" sz="1600" dirty="0">
                <a:latin typeface="Calibri" panose="020F0502020204030204"/>
              </a:rPr>
              <a:t>SIAO via FDL et commissions spécifiques à chaque RS pour accès directe</a:t>
            </a:r>
          </a:p>
        </p:txBody>
      </p:sp>
      <p:sp>
        <p:nvSpPr>
          <p:cNvPr id="8" name="ZoneTexte 7">
            <a:extLst>
              <a:ext uri="{FF2B5EF4-FFF2-40B4-BE49-F238E27FC236}">
                <a16:creationId xmlns:a16="http://schemas.microsoft.com/office/drawing/2014/main" id="{B7C50C28-DE51-4FAE-A3C4-305BE7971D3F}"/>
              </a:ext>
            </a:extLst>
          </p:cNvPr>
          <p:cNvSpPr txBox="1"/>
          <p:nvPr/>
        </p:nvSpPr>
        <p:spPr>
          <a:xfrm>
            <a:off x="9956374" y="138417"/>
            <a:ext cx="2009848" cy="646331"/>
          </a:xfrm>
          <a:prstGeom prst="rect">
            <a:avLst/>
          </a:prstGeom>
          <a:noFill/>
        </p:spPr>
        <p:txBody>
          <a:bodyPr wrap="square" rtlCol="0">
            <a:spAutoFit/>
          </a:bodyPr>
          <a:lstStyle/>
          <a:p>
            <a:pPr algn="ctr"/>
            <a:r>
              <a:rPr lang="fr-FR" dirty="0">
                <a:solidFill>
                  <a:schemeClr val="bg1"/>
                </a:solidFill>
              </a:rPr>
              <a:t>Nombre de places : </a:t>
            </a:r>
          </a:p>
          <a:p>
            <a:pPr algn="ctr"/>
            <a:r>
              <a:rPr lang="fr-FR" b="1" dirty="0">
                <a:solidFill>
                  <a:schemeClr val="bg1"/>
                </a:solidFill>
              </a:rPr>
              <a:t>724</a:t>
            </a:r>
          </a:p>
        </p:txBody>
      </p:sp>
      <p:sp>
        <p:nvSpPr>
          <p:cNvPr id="2" name="Espace réservé de la date 1">
            <a:extLst>
              <a:ext uri="{FF2B5EF4-FFF2-40B4-BE49-F238E27FC236}">
                <a16:creationId xmlns:a16="http://schemas.microsoft.com/office/drawing/2014/main" id="{BBD01C5C-3423-472A-84AA-1C78EFAAF068}"/>
              </a:ext>
            </a:extLst>
          </p:cNvPr>
          <p:cNvSpPr>
            <a:spLocks noGrp="1"/>
          </p:cNvSpPr>
          <p:nvPr>
            <p:ph type="dt" sz="half" idx="10"/>
          </p:nvPr>
        </p:nvSpPr>
        <p:spPr/>
        <p:txBody>
          <a:bodyPr/>
          <a:lstStyle/>
          <a:p>
            <a:fld id="{F8A20AEE-3B16-4818-8733-4C93BEC3429A}" type="datetime1">
              <a:rPr lang="fr-FR" smtClean="0"/>
              <a:t>20/02/2025</a:t>
            </a:fld>
            <a:endParaRPr lang="fr-FR"/>
          </a:p>
        </p:txBody>
      </p:sp>
      <p:sp>
        <p:nvSpPr>
          <p:cNvPr id="9" name="Espace réservé du numéro de diapositive 8">
            <a:extLst>
              <a:ext uri="{FF2B5EF4-FFF2-40B4-BE49-F238E27FC236}">
                <a16:creationId xmlns:a16="http://schemas.microsoft.com/office/drawing/2014/main" id="{FDE56C99-5228-41C7-BBA5-E6CAA13ABA8A}"/>
              </a:ext>
            </a:extLst>
          </p:cNvPr>
          <p:cNvSpPr>
            <a:spLocks noGrp="1"/>
          </p:cNvSpPr>
          <p:nvPr>
            <p:ph type="sldNum" sz="quarter" idx="12"/>
          </p:nvPr>
        </p:nvSpPr>
        <p:spPr/>
        <p:txBody>
          <a:bodyPr/>
          <a:lstStyle/>
          <a:p>
            <a:fld id="{0E8F9BA9-4596-4F76-BC2A-1EEBD559BC57}" type="slidenum">
              <a:rPr lang="fr-FR" smtClean="0"/>
              <a:t>15</a:t>
            </a:fld>
            <a:endParaRPr lang="fr-FR"/>
          </a:p>
        </p:txBody>
      </p:sp>
    </p:spTree>
    <p:extLst>
      <p:ext uri="{BB962C8B-B14F-4D97-AF65-F5344CB8AC3E}">
        <p14:creationId xmlns:p14="http://schemas.microsoft.com/office/powerpoint/2010/main" val="2388936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llipse 11">
            <a:extLst>
              <a:ext uri="{FF2B5EF4-FFF2-40B4-BE49-F238E27FC236}">
                <a16:creationId xmlns:a16="http://schemas.microsoft.com/office/drawing/2014/main" id="{B5C4CB69-D3ED-40AD-9A95-765BC7AE6679}"/>
              </a:ext>
            </a:extLst>
          </p:cNvPr>
          <p:cNvSpPr/>
          <p:nvPr/>
        </p:nvSpPr>
        <p:spPr>
          <a:xfrm>
            <a:off x="3657598" y="6081711"/>
            <a:ext cx="1667487" cy="2165305"/>
          </a:xfrm>
          <a:prstGeom prst="ellipse">
            <a:avLst/>
          </a:prstGeom>
          <a:noFill/>
          <a:ln w="38100">
            <a:solidFill>
              <a:srgbClr val="FF9E6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FAEC0C88-474B-4AA0-BE53-3F97E31245D9}"/>
              </a:ext>
            </a:extLst>
          </p:cNvPr>
          <p:cNvSpPr/>
          <p:nvPr/>
        </p:nvSpPr>
        <p:spPr>
          <a:xfrm>
            <a:off x="705149" y="845902"/>
            <a:ext cx="4619938" cy="4612209"/>
          </a:xfrm>
          <a:prstGeom prst="ellipse">
            <a:avLst/>
          </a:prstGeom>
          <a:solidFill>
            <a:srgbClr val="FF8C53"/>
          </a:solidFill>
          <a:ln w="28575">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Titre 1">
            <a:extLst>
              <a:ext uri="{FF2B5EF4-FFF2-40B4-BE49-F238E27FC236}">
                <a16:creationId xmlns:a16="http://schemas.microsoft.com/office/drawing/2014/main" id="{CBE61156-7683-4787-B854-F44380539E36}"/>
              </a:ext>
            </a:extLst>
          </p:cNvPr>
          <p:cNvSpPr txBox="1">
            <a:spLocks/>
          </p:cNvSpPr>
          <p:nvPr/>
        </p:nvSpPr>
        <p:spPr>
          <a:xfrm>
            <a:off x="1256868" y="2524288"/>
            <a:ext cx="3516500" cy="1255435"/>
          </a:xfrm>
          <a:prstGeom prst="rect">
            <a:avLst/>
          </a:prstGeom>
        </p:spPr>
        <p:txBody>
          <a:bodyPr vert="horz" lIns="91440" tIns="45720" rIns="91440" bIns="45720" rtlCol="0">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Foyers</a:t>
            </a:r>
          </a:p>
          <a:p>
            <a:pPr algn="ctr"/>
            <a:r>
              <a:rPr lang="en-US" dirty="0" err="1"/>
              <a:t>jeunes</a:t>
            </a:r>
            <a:r>
              <a:rPr lang="en-US" dirty="0"/>
              <a:t> </a:t>
            </a:r>
            <a:r>
              <a:rPr lang="en-US" dirty="0" err="1"/>
              <a:t>travailleurs</a:t>
            </a:r>
            <a:endParaRPr lang="en-US" dirty="0"/>
          </a:p>
        </p:txBody>
      </p:sp>
      <p:sp>
        <p:nvSpPr>
          <p:cNvPr id="4" name="Espace réservé du contenu 2">
            <a:extLst>
              <a:ext uri="{FF2B5EF4-FFF2-40B4-BE49-F238E27FC236}">
                <a16:creationId xmlns:a16="http://schemas.microsoft.com/office/drawing/2014/main" id="{92A9C309-D1AB-4E0C-ACF6-FF27765E84B7}"/>
              </a:ext>
            </a:extLst>
          </p:cNvPr>
          <p:cNvSpPr txBox="1">
            <a:spLocks/>
          </p:cNvSpPr>
          <p:nvPr/>
        </p:nvSpPr>
        <p:spPr>
          <a:xfrm>
            <a:off x="5815942" y="1043179"/>
            <a:ext cx="5787939" cy="4217651"/>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fr-FR" sz="1800" b="1" i="1" u="sng" dirty="0">
                <a:latin typeface="Calibri" panose="020F0502020204030204"/>
              </a:rPr>
              <a:t>Missions</a:t>
            </a:r>
            <a:r>
              <a:rPr lang="fr-FR" sz="1800" dirty="0">
                <a:latin typeface="Calibri" panose="020F0502020204030204"/>
              </a:rPr>
              <a:t> :</a:t>
            </a:r>
          </a:p>
          <a:p>
            <a:pPr>
              <a:lnSpc>
                <a:spcPct val="100000"/>
              </a:lnSpc>
              <a:spcBef>
                <a:spcPts val="0"/>
              </a:spcBef>
              <a:defRPr/>
            </a:pPr>
            <a:r>
              <a:rPr lang="fr-FR" sz="1600" dirty="0">
                <a:latin typeface="Calibri" panose="020F0502020204030204"/>
              </a:rPr>
              <a:t>Logement temporaire meublé pour les jeunes</a:t>
            </a:r>
          </a:p>
          <a:p>
            <a:pPr>
              <a:lnSpc>
                <a:spcPct val="100000"/>
              </a:lnSpc>
              <a:spcBef>
                <a:spcPts val="0"/>
              </a:spcBef>
              <a:defRPr/>
            </a:pPr>
            <a:r>
              <a:rPr lang="fr-FR" sz="1600" dirty="0">
                <a:latin typeface="Calibri" panose="020F0502020204030204"/>
              </a:rPr>
              <a:t>Certaines résidences sociales proposent un accompagnement social léger et une aide à la gestion locative.</a:t>
            </a:r>
          </a:p>
          <a:p>
            <a:pPr marL="0" indent="0">
              <a:spcBef>
                <a:spcPts val="1200"/>
              </a:spcBef>
              <a:buFont typeface="Arial" panose="020B0604020202020204" pitchFamily="34" charset="0"/>
              <a:buNone/>
              <a:defRPr/>
            </a:pPr>
            <a:r>
              <a:rPr lang="fr-FR" sz="1800" b="1" i="1" u="sng" dirty="0">
                <a:latin typeface="Calibri" panose="020F0502020204030204"/>
              </a:rPr>
              <a:t>Publics</a:t>
            </a:r>
            <a:r>
              <a:rPr lang="fr-FR" sz="1800" dirty="0">
                <a:latin typeface="Calibri" panose="020F0502020204030204"/>
              </a:rPr>
              <a:t> :</a:t>
            </a:r>
          </a:p>
          <a:p>
            <a:pPr>
              <a:lnSpc>
                <a:spcPct val="100000"/>
              </a:lnSpc>
              <a:spcBef>
                <a:spcPts val="0"/>
              </a:spcBef>
              <a:defRPr/>
            </a:pPr>
            <a:r>
              <a:rPr lang="fr-FR" sz="1600" dirty="0">
                <a:latin typeface="Calibri" panose="020F0502020204030204"/>
              </a:rPr>
              <a:t>Jeunes en difficultés sociales et/ou économiques dans l’attente d’un logement durable, en capacité d’occuper un logement autonome à court terme.</a:t>
            </a:r>
          </a:p>
          <a:p>
            <a:pPr marL="0" indent="0">
              <a:spcBef>
                <a:spcPts val="1200"/>
              </a:spcBef>
              <a:buFont typeface="Arial" panose="020B0604020202020204" pitchFamily="34" charset="0"/>
              <a:buNone/>
              <a:defRPr/>
            </a:pPr>
            <a:r>
              <a:rPr lang="fr-FR" sz="1800" b="1" i="1" u="sng" dirty="0">
                <a:latin typeface="Calibri" panose="020F0502020204030204"/>
              </a:rPr>
              <a:t>Durée de séjour </a:t>
            </a:r>
            <a:r>
              <a:rPr lang="fr-FR" sz="1800" dirty="0">
                <a:latin typeface="Calibri" panose="020F0502020204030204"/>
              </a:rPr>
              <a:t>:</a:t>
            </a:r>
          </a:p>
          <a:p>
            <a:pPr>
              <a:lnSpc>
                <a:spcPct val="100000"/>
              </a:lnSpc>
              <a:spcBef>
                <a:spcPts val="0"/>
              </a:spcBef>
              <a:defRPr/>
            </a:pPr>
            <a:r>
              <a:rPr lang="fr-FR" sz="1600" dirty="0">
                <a:latin typeface="Calibri" panose="020F0502020204030204"/>
              </a:rPr>
              <a:t>De la nuitée à plus long terme.</a:t>
            </a:r>
          </a:p>
          <a:p>
            <a:pPr marL="0" indent="0">
              <a:spcBef>
                <a:spcPts val="1200"/>
              </a:spcBef>
              <a:buFont typeface="Arial" panose="020B0604020202020204" pitchFamily="34" charset="0"/>
              <a:buNone/>
              <a:defRPr/>
            </a:pPr>
            <a:r>
              <a:rPr lang="fr-FR" sz="1800" b="1" i="1" u="sng" dirty="0">
                <a:latin typeface="Calibri" panose="020F0502020204030204"/>
              </a:rPr>
              <a:t>Participation / loyer </a:t>
            </a:r>
            <a:r>
              <a:rPr lang="fr-FR" sz="1800" dirty="0">
                <a:latin typeface="Calibri" panose="020F0502020204030204"/>
              </a:rPr>
              <a:t>:</a:t>
            </a:r>
          </a:p>
          <a:p>
            <a:pPr>
              <a:lnSpc>
                <a:spcPct val="100000"/>
              </a:lnSpc>
              <a:spcBef>
                <a:spcPts val="0"/>
              </a:spcBef>
              <a:defRPr/>
            </a:pPr>
            <a:r>
              <a:rPr lang="fr-FR" sz="1600" dirty="0">
                <a:latin typeface="Calibri" panose="020F0502020204030204"/>
              </a:rPr>
              <a:t>Redevance avec possibilité de mobiliser une aide au logement.</a:t>
            </a:r>
          </a:p>
          <a:p>
            <a:pPr marL="0" indent="0">
              <a:spcBef>
                <a:spcPts val="1200"/>
              </a:spcBef>
              <a:buFont typeface="Arial" panose="020B0604020202020204" pitchFamily="34" charset="0"/>
              <a:buNone/>
              <a:defRPr/>
            </a:pPr>
            <a:r>
              <a:rPr lang="fr-FR" sz="1800" b="1" i="1" u="sng" dirty="0">
                <a:latin typeface="Calibri" panose="020F0502020204030204"/>
              </a:rPr>
              <a:t>Orientation</a:t>
            </a:r>
            <a:r>
              <a:rPr lang="fr-FR" sz="1800" dirty="0">
                <a:latin typeface="Calibri" panose="020F0502020204030204"/>
              </a:rPr>
              <a:t> :</a:t>
            </a:r>
          </a:p>
          <a:p>
            <a:pPr>
              <a:lnSpc>
                <a:spcPct val="100000"/>
              </a:lnSpc>
              <a:spcBef>
                <a:spcPts val="0"/>
              </a:spcBef>
              <a:defRPr/>
            </a:pPr>
            <a:r>
              <a:rPr lang="fr-FR" sz="1600" dirty="0">
                <a:latin typeface="Calibri" panose="020F0502020204030204"/>
              </a:rPr>
              <a:t>SIAO via FDL et commissions </a:t>
            </a:r>
            <a:r>
              <a:rPr lang="fr-FR" sz="1600" dirty="0"/>
              <a:t>RS pour accès directe</a:t>
            </a:r>
            <a:endParaRPr lang="fr-FR" sz="1600" dirty="0">
              <a:latin typeface="Calibri" panose="020F0502020204030204"/>
            </a:endParaRPr>
          </a:p>
        </p:txBody>
      </p:sp>
      <p:sp>
        <p:nvSpPr>
          <p:cNvPr id="5" name="Espace réservé du pied de page 3">
            <a:extLst>
              <a:ext uri="{FF2B5EF4-FFF2-40B4-BE49-F238E27FC236}">
                <a16:creationId xmlns:a16="http://schemas.microsoft.com/office/drawing/2014/main" id="{E008EDBC-2139-4ADF-AFEF-27C16B0C44D7}"/>
              </a:ext>
            </a:extLst>
          </p:cNvPr>
          <p:cNvSpPr txBox="1">
            <a:spLocks/>
          </p:cNvSpPr>
          <p:nvPr/>
        </p:nvSpPr>
        <p:spPr>
          <a:xfrm>
            <a:off x="6096000" y="6356350"/>
            <a:ext cx="4306958" cy="365125"/>
          </a:xfrm>
          <a:prstGeom prst="rect">
            <a:avLst/>
          </a:prstGeom>
        </p:spPr>
        <p:txBody>
          <a:bodyPr vert="horz" lIns="91440" tIns="45720" rIns="91440" bIns="45720" rtlCol="0" anchor="ctr">
            <a:normAutofit/>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57200">
              <a:spcAft>
                <a:spcPts val="600"/>
              </a:spcAft>
            </a:pPr>
            <a:r>
              <a:rPr lang="en-US" sz="1400" b="1" dirty="0">
                <a:solidFill>
                  <a:srgbClr val="FF9E6D"/>
                </a:solidFill>
              </a:rPr>
              <a:t>CCH, </a:t>
            </a:r>
            <a:r>
              <a:rPr lang="en-US" sz="1400" b="1" dirty="0" err="1">
                <a:solidFill>
                  <a:srgbClr val="FF9E6D"/>
                </a:solidFill>
              </a:rPr>
              <a:t>statut</a:t>
            </a:r>
            <a:r>
              <a:rPr lang="en-US" sz="1400" b="1" dirty="0">
                <a:solidFill>
                  <a:srgbClr val="FF9E6D"/>
                </a:solidFill>
              </a:rPr>
              <a:t> : </a:t>
            </a:r>
            <a:r>
              <a:rPr lang="en-US" sz="1400" b="1" dirty="0" err="1">
                <a:solidFill>
                  <a:srgbClr val="FF9E6D"/>
                </a:solidFill>
              </a:rPr>
              <a:t>locataire</a:t>
            </a:r>
            <a:endParaRPr lang="en-US" sz="1400" b="1" dirty="0">
              <a:solidFill>
                <a:srgbClr val="FF9E6D"/>
              </a:solidFill>
            </a:endParaRPr>
          </a:p>
        </p:txBody>
      </p:sp>
      <p:sp>
        <p:nvSpPr>
          <p:cNvPr id="6" name="ZoneTexte 5">
            <a:extLst>
              <a:ext uri="{FF2B5EF4-FFF2-40B4-BE49-F238E27FC236}">
                <a16:creationId xmlns:a16="http://schemas.microsoft.com/office/drawing/2014/main" id="{F55A9C9B-93C2-483C-8B8D-3B06111F14B7}"/>
              </a:ext>
            </a:extLst>
          </p:cNvPr>
          <p:cNvSpPr txBox="1"/>
          <p:nvPr/>
        </p:nvSpPr>
        <p:spPr>
          <a:xfrm>
            <a:off x="9481617" y="42766"/>
            <a:ext cx="2710383" cy="646331"/>
          </a:xfrm>
          <a:prstGeom prst="rect">
            <a:avLst/>
          </a:prstGeom>
          <a:noFill/>
        </p:spPr>
        <p:txBody>
          <a:bodyPr wrap="square" rtlCol="0">
            <a:spAutoFit/>
          </a:bodyPr>
          <a:lstStyle/>
          <a:p>
            <a:pPr algn="ctr"/>
            <a:r>
              <a:rPr lang="fr-FR" b="1" dirty="0"/>
              <a:t>Nombre de places : </a:t>
            </a:r>
          </a:p>
          <a:p>
            <a:pPr algn="ctr"/>
            <a:r>
              <a:rPr lang="fr-FR" b="1" dirty="0"/>
              <a:t>114</a:t>
            </a:r>
          </a:p>
        </p:txBody>
      </p:sp>
      <p:sp>
        <p:nvSpPr>
          <p:cNvPr id="8" name="Ellipse 7">
            <a:extLst>
              <a:ext uri="{FF2B5EF4-FFF2-40B4-BE49-F238E27FC236}">
                <a16:creationId xmlns:a16="http://schemas.microsoft.com/office/drawing/2014/main" id="{28B9183D-8A3C-48CE-9977-DFB62B7544D7}"/>
              </a:ext>
            </a:extLst>
          </p:cNvPr>
          <p:cNvSpPr/>
          <p:nvPr/>
        </p:nvSpPr>
        <p:spPr>
          <a:xfrm>
            <a:off x="568100" y="-488991"/>
            <a:ext cx="1080000" cy="1080000"/>
          </a:xfrm>
          <a:prstGeom prst="ellipse">
            <a:avLst/>
          </a:prstGeom>
          <a:solidFill>
            <a:srgbClr val="FF8C5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120D4E8A-D1F9-4B28-9030-5B6E1975B71A}"/>
              </a:ext>
            </a:extLst>
          </p:cNvPr>
          <p:cNvSpPr/>
          <p:nvPr/>
        </p:nvSpPr>
        <p:spPr>
          <a:xfrm>
            <a:off x="4015942" y="6231706"/>
            <a:ext cx="1800000" cy="1800000"/>
          </a:xfrm>
          <a:prstGeom prst="ellipse">
            <a:avLst/>
          </a:prstGeom>
          <a:solidFill>
            <a:srgbClr val="FFCAAF"/>
          </a:solidFill>
          <a:ln>
            <a:solidFill>
              <a:srgbClr val="FFCAA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isocèle 9">
            <a:extLst>
              <a:ext uri="{FF2B5EF4-FFF2-40B4-BE49-F238E27FC236}">
                <a16:creationId xmlns:a16="http://schemas.microsoft.com/office/drawing/2014/main" id="{7799F626-07E3-4176-83A3-8C6DA3FC64BE}"/>
              </a:ext>
            </a:extLst>
          </p:cNvPr>
          <p:cNvSpPr/>
          <p:nvPr/>
        </p:nvSpPr>
        <p:spPr>
          <a:xfrm rot="16200000">
            <a:off x="3108436" y="-1401920"/>
            <a:ext cx="2403327" cy="2029972"/>
          </a:xfrm>
          <a:prstGeom prst="triangle">
            <a:avLst/>
          </a:prstGeom>
          <a:noFill/>
          <a:ln w="2540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3FC19E36-5B75-4793-A84C-FF3D17F0E7AF}"/>
              </a:ext>
            </a:extLst>
          </p:cNvPr>
          <p:cNvSpPr/>
          <p:nvPr/>
        </p:nvSpPr>
        <p:spPr>
          <a:xfrm>
            <a:off x="-317705" y="6217061"/>
            <a:ext cx="1771609" cy="1278942"/>
          </a:xfrm>
          <a:prstGeom prst="rect">
            <a:avLst/>
          </a:prstGeom>
          <a:noFill/>
          <a:ln w="1524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e la date 1">
            <a:extLst>
              <a:ext uri="{FF2B5EF4-FFF2-40B4-BE49-F238E27FC236}">
                <a16:creationId xmlns:a16="http://schemas.microsoft.com/office/drawing/2014/main" id="{B1D36B5C-52E5-421A-85A8-477E57BE4836}"/>
              </a:ext>
            </a:extLst>
          </p:cNvPr>
          <p:cNvSpPr>
            <a:spLocks noGrp="1"/>
          </p:cNvSpPr>
          <p:nvPr>
            <p:ph type="dt" sz="half" idx="10"/>
          </p:nvPr>
        </p:nvSpPr>
        <p:spPr/>
        <p:txBody>
          <a:bodyPr/>
          <a:lstStyle/>
          <a:p>
            <a:fld id="{02D8D3F1-9A55-43B3-A960-797214F30E2C}" type="datetime1">
              <a:rPr lang="fr-FR" smtClean="0"/>
              <a:t>20/02/2025</a:t>
            </a:fld>
            <a:endParaRPr lang="fr-FR"/>
          </a:p>
        </p:txBody>
      </p:sp>
      <p:sp>
        <p:nvSpPr>
          <p:cNvPr id="13" name="Espace réservé du numéro de diapositive 12">
            <a:extLst>
              <a:ext uri="{FF2B5EF4-FFF2-40B4-BE49-F238E27FC236}">
                <a16:creationId xmlns:a16="http://schemas.microsoft.com/office/drawing/2014/main" id="{9261E248-CBFE-4F9C-AF07-6483CE87948B}"/>
              </a:ext>
            </a:extLst>
          </p:cNvPr>
          <p:cNvSpPr>
            <a:spLocks noGrp="1"/>
          </p:cNvSpPr>
          <p:nvPr>
            <p:ph type="sldNum" sz="quarter" idx="12"/>
          </p:nvPr>
        </p:nvSpPr>
        <p:spPr/>
        <p:txBody>
          <a:bodyPr/>
          <a:lstStyle/>
          <a:p>
            <a:fld id="{0E8F9BA9-4596-4F76-BC2A-1EEBD559BC57}" type="slidenum">
              <a:rPr lang="fr-FR" smtClean="0"/>
              <a:t>16</a:t>
            </a:fld>
            <a:endParaRPr lang="fr-FR"/>
          </a:p>
        </p:txBody>
      </p:sp>
    </p:spTree>
    <p:extLst>
      <p:ext uri="{BB962C8B-B14F-4D97-AF65-F5344CB8AC3E}">
        <p14:creationId xmlns:p14="http://schemas.microsoft.com/office/powerpoint/2010/main" val="1579518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rc plein 14">
            <a:extLst>
              <a:ext uri="{FF2B5EF4-FFF2-40B4-BE49-F238E27FC236}">
                <a16:creationId xmlns:a16="http://schemas.microsoft.com/office/drawing/2014/main" id="{3627AE19-9992-410A-B025-B2EEFFDF8909}"/>
              </a:ext>
            </a:extLst>
          </p:cNvPr>
          <p:cNvSpPr/>
          <p:nvPr/>
        </p:nvSpPr>
        <p:spPr>
          <a:xfrm rot="3674057">
            <a:off x="8442516" y="4900629"/>
            <a:ext cx="2520000" cy="2520000"/>
          </a:xfrm>
          <a:prstGeom prst="blockArc">
            <a:avLst/>
          </a:prstGeom>
          <a:noFill/>
          <a:ln w="76200">
            <a:solidFill>
              <a:srgbClr val="FF935D"/>
            </a:solidFill>
            <a:prstDash val="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Ellipse 8">
            <a:extLst>
              <a:ext uri="{FF2B5EF4-FFF2-40B4-BE49-F238E27FC236}">
                <a16:creationId xmlns:a16="http://schemas.microsoft.com/office/drawing/2014/main" id="{5249F11C-0C7F-4420-B3C2-A2DFD5F9E0D3}"/>
              </a:ext>
            </a:extLst>
          </p:cNvPr>
          <p:cNvSpPr/>
          <p:nvPr/>
        </p:nvSpPr>
        <p:spPr>
          <a:xfrm>
            <a:off x="7981539" y="5042350"/>
            <a:ext cx="2628000" cy="2628000"/>
          </a:xfrm>
          <a:prstGeom prst="ellipse">
            <a:avLst/>
          </a:prstGeom>
          <a:solidFill>
            <a:srgbClr val="FFCAA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Titre 1">
            <a:extLst>
              <a:ext uri="{FF2B5EF4-FFF2-40B4-BE49-F238E27FC236}">
                <a16:creationId xmlns:a16="http://schemas.microsoft.com/office/drawing/2014/main" id="{7CC13593-E173-459E-8E99-4C728DCB3D45}"/>
              </a:ext>
            </a:extLst>
          </p:cNvPr>
          <p:cNvSpPr txBox="1">
            <a:spLocks/>
          </p:cNvSpPr>
          <p:nvPr/>
        </p:nvSpPr>
        <p:spPr>
          <a:xfrm>
            <a:off x="2476372" y="654375"/>
            <a:ext cx="4348814" cy="70912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t>Pension de famille</a:t>
            </a:r>
          </a:p>
        </p:txBody>
      </p:sp>
      <p:sp>
        <p:nvSpPr>
          <p:cNvPr id="4" name="Espace réservé du contenu 2">
            <a:extLst>
              <a:ext uri="{FF2B5EF4-FFF2-40B4-BE49-F238E27FC236}">
                <a16:creationId xmlns:a16="http://schemas.microsoft.com/office/drawing/2014/main" id="{51E8AF30-DF2A-4E1D-BC04-15AADBFE754D}"/>
              </a:ext>
            </a:extLst>
          </p:cNvPr>
          <p:cNvSpPr txBox="1">
            <a:spLocks/>
          </p:cNvSpPr>
          <p:nvPr/>
        </p:nvSpPr>
        <p:spPr>
          <a:xfrm>
            <a:off x="2176986" y="1583657"/>
            <a:ext cx="6448424" cy="51378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fr-FR" sz="1800" b="1" i="1" u="sng" dirty="0">
                <a:latin typeface="Calibri" panose="020F0502020204030204"/>
              </a:rPr>
              <a:t>Missions</a:t>
            </a:r>
            <a:r>
              <a:rPr lang="fr-FR" sz="1800" dirty="0">
                <a:latin typeface="Calibri" panose="020F0502020204030204"/>
              </a:rPr>
              <a:t> :</a:t>
            </a:r>
          </a:p>
          <a:p>
            <a:pPr>
              <a:lnSpc>
                <a:spcPct val="100000"/>
              </a:lnSpc>
              <a:spcBef>
                <a:spcPts val="0"/>
              </a:spcBef>
              <a:defRPr/>
            </a:pPr>
            <a:r>
              <a:rPr lang="fr-FR" sz="1600" dirty="0">
                <a:latin typeface="Calibri" panose="020F0502020204030204"/>
              </a:rPr>
              <a:t>Habitat pérenne pour des personnes dont l’accès à un logement autonome apparait difficile à court terme et qui ne relèvent pas de structures d’insertion de type CHRS.</a:t>
            </a:r>
          </a:p>
          <a:p>
            <a:pPr marL="0" indent="0">
              <a:spcBef>
                <a:spcPts val="1200"/>
              </a:spcBef>
              <a:buFont typeface="Arial" panose="020B0604020202020204" pitchFamily="34" charset="0"/>
              <a:buNone/>
              <a:defRPr/>
            </a:pPr>
            <a:r>
              <a:rPr lang="fr-FR" sz="1800" b="1" i="1" u="sng" dirty="0">
                <a:latin typeface="Calibri" panose="020F0502020204030204"/>
              </a:rPr>
              <a:t>Publics</a:t>
            </a:r>
            <a:r>
              <a:rPr lang="fr-FR" sz="1800" dirty="0">
                <a:latin typeface="Calibri" panose="020F0502020204030204"/>
              </a:rPr>
              <a:t> :</a:t>
            </a:r>
          </a:p>
          <a:p>
            <a:pPr>
              <a:lnSpc>
                <a:spcPct val="100000"/>
              </a:lnSpc>
              <a:spcBef>
                <a:spcPts val="0"/>
              </a:spcBef>
              <a:defRPr/>
            </a:pPr>
            <a:r>
              <a:rPr lang="fr-FR" sz="1600" dirty="0">
                <a:latin typeface="Calibri" panose="020F0502020204030204"/>
              </a:rPr>
              <a:t>Personnes isolées à faible niveau de ressources très désocialisées (isolement, exclusion lourde) fréquentant ou ayant fréquenté de façon répétitive les structures d’hébergement ou de logement accompagné.</a:t>
            </a:r>
          </a:p>
          <a:p>
            <a:pPr marL="0" indent="0">
              <a:spcBef>
                <a:spcPts val="1200"/>
              </a:spcBef>
              <a:buFont typeface="Arial" panose="020B0604020202020204" pitchFamily="34" charset="0"/>
              <a:buNone/>
              <a:defRPr/>
            </a:pPr>
            <a:r>
              <a:rPr lang="fr-FR" sz="1800" b="1" i="1" u="sng" dirty="0">
                <a:latin typeface="Calibri" panose="020F0502020204030204"/>
              </a:rPr>
              <a:t>Durée de séjour </a:t>
            </a:r>
            <a:r>
              <a:rPr lang="fr-FR" sz="1800" dirty="0">
                <a:latin typeface="Calibri" panose="020F0502020204030204"/>
              </a:rPr>
              <a:t>:</a:t>
            </a:r>
          </a:p>
          <a:p>
            <a:pPr>
              <a:lnSpc>
                <a:spcPct val="100000"/>
              </a:lnSpc>
              <a:spcBef>
                <a:spcPts val="0"/>
              </a:spcBef>
              <a:defRPr/>
            </a:pPr>
            <a:r>
              <a:rPr lang="fr-FR" sz="1600" dirty="0">
                <a:latin typeface="Calibri" panose="020F0502020204030204"/>
              </a:rPr>
              <a:t>Sans limitation de durée.</a:t>
            </a:r>
          </a:p>
          <a:p>
            <a:pPr marL="0" indent="0">
              <a:spcBef>
                <a:spcPts val="1200"/>
              </a:spcBef>
              <a:buFont typeface="Arial" panose="020B0604020202020204" pitchFamily="34" charset="0"/>
              <a:buNone/>
              <a:defRPr/>
            </a:pPr>
            <a:r>
              <a:rPr lang="fr-FR" sz="1800" b="1" i="1" u="sng" dirty="0">
                <a:latin typeface="Calibri" panose="020F0502020204030204"/>
              </a:rPr>
              <a:t>Participation / loyer </a:t>
            </a:r>
            <a:r>
              <a:rPr lang="fr-FR" sz="1800" dirty="0">
                <a:latin typeface="Calibri" panose="020F0502020204030204"/>
              </a:rPr>
              <a:t>:</a:t>
            </a:r>
          </a:p>
          <a:p>
            <a:pPr>
              <a:lnSpc>
                <a:spcPct val="100000"/>
              </a:lnSpc>
              <a:spcBef>
                <a:spcPts val="0"/>
              </a:spcBef>
              <a:defRPr/>
            </a:pPr>
            <a:r>
              <a:rPr lang="fr-FR" sz="1600" dirty="0">
                <a:latin typeface="Calibri" panose="020F0502020204030204"/>
              </a:rPr>
              <a:t>Redevance avec possibilité de mobiliser une aide au logement</a:t>
            </a:r>
            <a:r>
              <a:rPr lang="fr-FR" sz="1800" dirty="0">
                <a:latin typeface="Calibri" panose="020F0502020204030204"/>
              </a:rPr>
              <a:t>.</a:t>
            </a:r>
          </a:p>
          <a:p>
            <a:pPr marL="0" indent="0">
              <a:spcBef>
                <a:spcPts val="1200"/>
              </a:spcBef>
              <a:buFont typeface="Arial" panose="020B0604020202020204" pitchFamily="34" charset="0"/>
              <a:buNone/>
              <a:defRPr/>
            </a:pPr>
            <a:r>
              <a:rPr lang="fr-FR" sz="1800" b="1" i="1" u="sng" dirty="0">
                <a:latin typeface="Calibri" panose="020F0502020204030204"/>
              </a:rPr>
              <a:t>Orientation</a:t>
            </a:r>
            <a:r>
              <a:rPr lang="fr-FR" sz="1800" dirty="0">
                <a:latin typeface="Calibri" panose="020F0502020204030204"/>
              </a:rPr>
              <a:t> :</a:t>
            </a:r>
          </a:p>
          <a:p>
            <a:pPr>
              <a:lnSpc>
                <a:spcPct val="100000"/>
              </a:lnSpc>
              <a:spcBef>
                <a:spcPts val="0"/>
              </a:spcBef>
              <a:defRPr/>
            </a:pPr>
            <a:r>
              <a:rPr lang="fr-FR" sz="1600" dirty="0">
                <a:latin typeface="Calibri" panose="020F0502020204030204"/>
              </a:rPr>
              <a:t>SIAO, via FDL.</a:t>
            </a:r>
            <a:endParaRPr lang="fr-FR" sz="1600" dirty="0"/>
          </a:p>
        </p:txBody>
      </p:sp>
      <p:sp>
        <p:nvSpPr>
          <p:cNvPr id="6" name="ZoneTexte 5">
            <a:extLst>
              <a:ext uri="{FF2B5EF4-FFF2-40B4-BE49-F238E27FC236}">
                <a16:creationId xmlns:a16="http://schemas.microsoft.com/office/drawing/2014/main" id="{24AE6D09-839B-44E0-9A97-9F651BE1F5C2}"/>
              </a:ext>
            </a:extLst>
          </p:cNvPr>
          <p:cNvSpPr txBox="1"/>
          <p:nvPr/>
        </p:nvSpPr>
        <p:spPr>
          <a:xfrm>
            <a:off x="7973834" y="5710019"/>
            <a:ext cx="2710383" cy="646331"/>
          </a:xfrm>
          <a:prstGeom prst="rect">
            <a:avLst/>
          </a:prstGeom>
          <a:noFill/>
        </p:spPr>
        <p:txBody>
          <a:bodyPr wrap="square" rtlCol="0">
            <a:spAutoFit/>
          </a:bodyPr>
          <a:lstStyle/>
          <a:p>
            <a:pPr algn="ctr"/>
            <a:r>
              <a:rPr lang="fr-FR" b="1" dirty="0"/>
              <a:t>Nombre de places : </a:t>
            </a:r>
          </a:p>
          <a:p>
            <a:pPr algn="ctr"/>
            <a:r>
              <a:rPr lang="fr-FR" b="1" dirty="0"/>
              <a:t>111</a:t>
            </a:r>
          </a:p>
        </p:txBody>
      </p:sp>
      <p:sp>
        <p:nvSpPr>
          <p:cNvPr id="8" name="Rectangle 7">
            <a:extLst>
              <a:ext uri="{FF2B5EF4-FFF2-40B4-BE49-F238E27FC236}">
                <a16:creationId xmlns:a16="http://schemas.microsoft.com/office/drawing/2014/main" id="{AA21338F-DF71-4F1A-9D9D-ECC5377EF3EA}"/>
              </a:ext>
            </a:extLst>
          </p:cNvPr>
          <p:cNvSpPr/>
          <p:nvPr/>
        </p:nvSpPr>
        <p:spPr>
          <a:xfrm>
            <a:off x="10744067" y="3157665"/>
            <a:ext cx="1771609" cy="1111177"/>
          </a:xfrm>
          <a:prstGeom prst="rect">
            <a:avLst/>
          </a:prstGeom>
          <a:noFill/>
          <a:ln w="1524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6E7EC92F-5719-425B-A407-0D063CBE67F6}"/>
              </a:ext>
            </a:extLst>
          </p:cNvPr>
          <p:cNvSpPr/>
          <p:nvPr/>
        </p:nvSpPr>
        <p:spPr>
          <a:xfrm>
            <a:off x="10200228" y="-674002"/>
            <a:ext cx="1152000" cy="1152000"/>
          </a:xfrm>
          <a:prstGeom prst="ellipse">
            <a:avLst/>
          </a:prstGeom>
          <a:solidFill>
            <a:srgbClr val="FFCAAF"/>
          </a:solidFill>
          <a:ln>
            <a:solidFill>
              <a:srgbClr val="FFCAAF"/>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Arc plein 10">
            <a:extLst>
              <a:ext uri="{FF2B5EF4-FFF2-40B4-BE49-F238E27FC236}">
                <a16:creationId xmlns:a16="http://schemas.microsoft.com/office/drawing/2014/main" id="{50711606-64C5-404E-A679-2249ECE04AB0}"/>
              </a:ext>
            </a:extLst>
          </p:cNvPr>
          <p:cNvSpPr/>
          <p:nvPr/>
        </p:nvSpPr>
        <p:spPr>
          <a:xfrm rot="18954239">
            <a:off x="8940228" y="1219058"/>
            <a:ext cx="2520000" cy="2520000"/>
          </a:xfrm>
          <a:prstGeom prst="blockArc">
            <a:avLst/>
          </a:prstGeom>
          <a:solidFill>
            <a:srgbClr val="FF8C53"/>
          </a:solidFill>
          <a:ln>
            <a:solidFill>
              <a:srgbClr val="FFCAA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Arc plein 11">
            <a:extLst>
              <a:ext uri="{FF2B5EF4-FFF2-40B4-BE49-F238E27FC236}">
                <a16:creationId xmlns:a16="http://schemas.microsoft.com/office/drawing/2014/main" id="{860739AA-2925-4B7E-8ECC-60D891CB1688}"/>
              </a:ext>
            </a:extLst>
          </p:cNvPr>
          <p:cNvSpPr/>
          <p:nvPr/>
        </p:nvSpPr>
        <p:spPr>
          <a:xfrm rot="13744446">
            <a:off x="-310069" y="-844808"/>
            <a:ext cx="2520000" cy="2520000"/>
          </a:xfrm>
          <a:prstGeom prst="blockArc">
            <a:avLst/>
          </a:prstGeom>
          <a:solidFill>
            <a:srgbClr val="FFCAAF"/>
          </a:solidFill>
          <a:ln>
            <a:solidFill>
              <a:srgbClr val="FFCAA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Triangle isocèle 12">
            <a:extLst>
              <a:ext uri="{FF2B5EF4-FFF2-40B4-BE49-F238E27FC236}">
                <a16:creationId xmlns:a16="http://schemas.microsoft.com/office/drawing/2014/main" id="{95844104-5F6D-4FC4-A7C2-EC37344C3936}"/>
              </a:ext>
            </a:extLst>
          </p:cNvPr>
          <p:cNvSpPr/>
          <p:nvPr/>
        </p:nvSpPr>
        <p:spPr>
          <a:xfrm rot="17731352">
            <a:off x="-1444398" y="5270814"/>
            <a:ext cx="2403327" cy="2029972"/>
          </a:xfrm>
          <a:prstGeom prst="triangle">
            <a:avLst/>
          </a:prstGeom>
          <a:noFill/>
          <a:ln w="2540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space réservé du pied de page 3">
            <a:extLst>
              <a:ext uri="{FF2B5EF4-FFF2-40B4-BE49-F238E27FC236}">
                <a16:creationId xmlns:a16="http://schemas.microsoft.com/office/drawing/2014/main" id="{9A5296B6-35E6-499F-9AB1-935679EAB38F}"/>
              </a:ext>
            </a:extLst>
          </p:cNvPr>
          <p:cNvSpPr txBox="1">
            <a:spLocks/>
          </p:cNvSpPr>
          <p:nvPr/>
        </p:nvSpPr>
        <p:spPr>
          <a:xfrm>
            <a:off x="3942521" y="6319332"/>
            <a:ext cx="4306958" cy="365125"/>
          </a:xfrm>
          <a:prstGeom prst="rect">
            <a:avLst/>
          </a:prstGeom>
        </p:spPr>
        <p:txBody>
          <a:bodyPr vert="horz" lIns="91440" tIns="45720" rIns="91440" bIns="45720" rtlCol="0" anchor="ctr">
            <a:normAutofit/>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57200">
              <a:spcAft>
                <a:spcPts val="600"/>
              </a:spcAft>
            </a:pPr>
            <a:r>
              <a:rPr lang="en-US" sz="1400" b="1" dirty="0">
                <a:solidFill>
                  <a:srgbClr val="FF9E6D"/>
                </a:solidFill>
              </a:rPr>
              <a:t>CCH, </a:t>
            </a:r>
            <a:r>
              <a:rPr lang="en-US" sz="1400" b="1" dirty="0" err="1">
                <a:solidFill>
                  <a:srgbClr val="FF9E6D"/>
                </a:solidFill>
              </a:rPr>
              <a:t>statut</a:t>
            </a:r>
            <a:r>
              <a:rPr lang="en-US" sz="1400" b="1" dirty="0">
                <a:solidFill>
                  <a:srgbClr val="FF9E6D"/>
                </a:solidFill>
              </a:rPr>
              <a:t> : </a:t>
            </a:r>
            <a:r>
              <a:rPr lang="en-US" sz="1400" b="1" dirty="0" err="1">
                <a:solidFill>
                  <a:srgbClr val="FF9E6D"/>
                </a:solidFill>
              </a:rPr>
              <a:t>locataire</a:t>
            </a:r>
            <a:endParaRPr lang="en-US" sz="1400" b="1" dirty="0">
              <a:solidFill>
                <a:srgbClr val="FF9E6D"/>
              </a:solidFill>
            </a:endParaRPr>
          </a:p>
        </p:txBody>
      </p:sp>
      <p:sp>
        <p:nvSpPr>
          <p:cNvPr id="2" name="Espace réservé de la date 1">
            <a:extLst>
              <a:ext uri="{FF2B5EF4-FFF2-40B4-BE49-F238E27FC236}">
                <a16:creationId xmlns:a16="http://schemas.microsoft.com/office/drawing/2014/main" id="{A7CDBE43-447B-46FC-B366-03CC1D1C136C}"/>
              </a:ext>
            </a:extLst>
          </p:cNvPr>
          <p:cNvSpPr>
            <a:spLocks noGrp="1"/>
          </p:cNvSpPr>
          <p:nvPr>
            <p:ph type="dt" sz="half" idx="10"/>
          </p:nvPr>
        </p:nvSpPr>
        <p:spPr/>
        <p:txBody>
          <a:bodyPr/>
          <a:lstStyle/>
          <a:p>
            <a:fld id="{A4682240-8AD3-444A-8187-D1298163A9DC}" type="datetime1">
              <a:rPr lang="fr-FR" smtClean="0"/>
              <a:t>20/02/2025</a:t>
            </a:fld>
            <a:endParaRPr lang="fr-FR"/>
          </a:p>
        </p:txBody>
      </p:sp>
      <p:sp>
        <p:nvSpPr>
          <p:cNvPr id="5" name="Espace réservé du numéro de diapositive 4">
            <a:extLst>
              <a:ext uri="{FF2B5EF4-FFF2-40B4-BE49-F238E27FC236}">
                <a16:creationId xmlns:a16="http://schemas.microsoft.com/office/drawing/2014/main" id="{16E67EFC-D985-4973-9279-ECBCEC464A7C}"/>
              </a:ext>
            </a:extLst>
          </p:cNvPr>
          <p:cNvSpPr>
            <a:spLocks noGrp="1"/>
          </p:cNvSpPr>
          <p:nvPr>
            <p:ph type="sldNum" sz="quarter" idx="12"/>
          </p:nvPr>
        </p:nvSpPr>
        <p:spPr/>
        <p:txBody>
          <a:bodyPr/>
          <a:lstStyle/>
          <a:p>
            <a:fld id="{0E8F9BA9-4596-4F76-BC2A-1EEBD559BC57}" type="slidenum">
              <a:rPr lang="fr-FR" smtClean="0"/>
              <a:t>17</a:t>
            </a:fld>
            <a:endParaRPr lang="fr-FR"/>
          </a:p>
        </p:txBody>
      </p:sp>
    </p:spTree>
    <p:extLst>
      <p:ext uri="{BB962C8B-B14F-4D97-AF65-F5344CB8AC3E}">
        <p14:creationId xmlns:p14="http://schemas.microsoft.com/office/powerpoint/2010/main" val="417191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837FB86C-60F1-4BB1-A6A4-883EC48166B5}"/>
              </a:ext>
            </a:extLst>
          </p:cNvPr>
          <p:cNvSpPr txBox="1">
            <a:spLocks/>
          </p:cNvSpPr>
          <p:nvPr/>
        </p:nvSpPr>
        <p:spPr>
          <a:xfrm>
            <a:off x="428625" y="2572512"/>
            <a:ext cx="11334750" cy="171297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800" b="1" dirty="0"/>
              <a:t>LOGEMENT ACCOMPAGNE</a:t>
            </a:r>
          </a:p>
          <a:p>
            <a:pPr algn="ctr"/>
            <a:r>
              <a:rPr lang="en-US" sz="5800" b="1" dirty="0"/>
              <a:t>LIE A UNE PROBLEMATIQUE DE SANTE</a:t>
            </a:r>
            <a:endParaRPr lang="en-US" sz="5800" dirty="0"/>
          </a:p>
        </p:txBody>
      </p:sp>
      <p:sp>
        <p:nvSpPr>
          <p:cNvPr id="4" name="Espace réservé du pied de page 3">
            <a:extLst>
              <a:ext uri="{FF2B5EF4-FFF2-40B4-BE49-F238E27FC236}">
                <a16:creationId xmlns:a16="http://schemas.microsoft.com/office/drawing/2014/main" id="{6A67E738-91BF-4DF0-A496-BFC1FF4D23A4}"/>
              </a:ext>
            </a:extLst>
          </p:cNvPr>
          <p:cNvSpPr txBox="1">
            <a:spLocks/>
          </p:cNvSpPr>
          <p:nvPr/>
        </p:nvSpPr>
        <p:spPr>
          <a:xfrm>
            <a:off x="5110162" y="6165886"/>
            <a:ext cx="1971675" cy="320040"/>
          </a:xfrm>
          <a:prstGeom prst="rect">
            <a:avLst/>
          </a:prstGeom>
        </p:spPr>
        <p:txBody>
          <a:bodyPr vert="horz" lIns="91440" tIns="45720" rIns="91440" bIns="45720" rtlCol="0" anchor="ctr">
            <a:normAutofit/>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pPr>
            <a:r>
              <a:rPr lang="en-US" sz="1400" b="1" dirty="0">
                <a:solidFill>
                  <a:srgbClr val="FF9E6D"/>
                </a:solidFill>
              </a:rPr>
              <a:t>CCH, </a:t>
            </a:r>
            <a:r>
              <a:rPr lang="en-US" sz="1400" b="1" dirty="0" err="1">
                <a:solidFill>
                  <a:srgbClr val="FF9E6D"/>
                </a:solidFill>
              </a:rPr>
              <a:t>statut</a:t>
            </a:r>
            <a:r>
              <a:rPr lang="en-US" sz="1400" b="1" dirty="0">
                <a:solidFill>
                  <a:srgbClr val="FF9E6D"/>
                </a:solidFill>
              </a:rPr>
              <a:t> : </a:t>
            </a:r>
            <a:r>
              <a:rPr lang="en-US" sz="1400" b="1" dirty="0" err="1">
                <a:solidFill>
                  <a:srgbClr val="FF9E6D"/>
                </a:solidFill>
              </a:rPr>
              <a:t>locataire</a:t>
            </a:r>
            <a:endParaRPr lang="en-US" sz="1400" b="1" dirty="0">
              <a:solidFill>
                <a:srgbClr val="FF9E6D"/>
              </a:solidFill>
            </a:endParaRPr>
          </a:p>
        </p:txBody>
      </p:sp>
      <p:sp>
        <p:nvSpPr>
          <p:cNvPr id="5" name="Rectangle 4">
            <a:extLst>
              <a:ext uri="{FF2B5EF4-FFF2-40B4-BE49-F238E27FC236}">
                <a16:creationId xmlns:a16="http://schemas.microsoft.com/office/drawing/2014/main" id="{38F53CB5-11A2-4272-AFA4-56987864F288}"/>
              </a:ext>
            </a:extLst>
          </p:cNvPr>
          <p:cNvSpPr/>
          <p:nvPr/>
        </p:nvSpPr>
        <p:spPr>
          <a:xfrm rot="2616834">
            <a:off x="1057297" y="5930337"/>
            <a:ext cx="1771609" cy="1111177"/>
          </a:xfrm>
          <a:prstGeom prst="rect">
            <a:avLst/>
          </a:prstGeom>
          <a:noFill/>
          <a:ln w="1524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5EAC50E0-2059-4305-9439-D370CA84F46C}"/>
              </a:ext>
            </a:extLst>
          </p:cNvPr>
          <p:cNvSpPr/>
          <p:nvPr/>
        </p:nvSpPr>
        <p:spPr>
          <a:xfrm>
            <a:off x="8368800" y="4852112"/>
            <a:ext cx="720000" cy="720000"/>
          </a:xfrm>
          <a:prstGeom prst="ellipse">
            <a:avLst/>
          </a:prstGeom>
          <a:solidFill>
            <a:srgbClr val="FFB28B"/>
          </a:solidFill>
          <a:ln>
            <a:solidFill>
              <a:srgbClr val="FFB28B"/>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c plein 7">
            <a:extLst>
              <a:ext uri="{FF2B5EF4-FFF2-40B4-BE49-F238E27FC236}">
                <a16:creationId xmlns:a16="http://schemas.microsoft.com/office/drawing/2014/main" id="{E2363346-F769-4876-BD7B-5F71334E5008}"/>
              </a:ext>
            </a:extLst>
          </p:cNvPr>
          <p:cNvSpPr/>
          <p:nvPr/>
        </p:nvSpPr>
        <p:spPr>
          <a:xfrm rot="2949660">
            <a:off x="2336488" y="125346"/>
            <a:ext cx="2520000" cy="2520000"/>
          </a:xfrm>
          <a:prstGeom prst="blockArc">
            <a:avLst/>
          </a:prstGeom>
          <a:solidFill>
            <a:srgbClr val="FFCAAF"/>
          </a:solidFill>
          <a:ln>
            <a:solidFill>
              <a:srgbClr val="FFCAA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Triangle isocèle 8">
            <a:extLst>
              <a:ext uri="{FF2B5EF4-FFF2-40B4-BE49-F238E27FC236}">
                <a16:creationId xmlns:a16="http://schemas.microsoft.com/office/drawing/2014/main" id="{28846A17-4197-4253-8394-3067130E9649}"/>
              </a:ext>
            </a:extLst>
          </p:cNvPr>
          <p:cNvSpPr/>
          <p:nvPr/>
        </p:nvSpPr>
        <p:spPr>
          <a:xfrm rot="19662556">
            <a:off x="8832924" y="-785788"/>
            <a:ext cx="2403327" cy="2029972"/>
          </a:xfrm>
          <a:prstGeom prst="triangle">
            <a:avLst/>
          </a:prstGeom>
          <a:noFill/>
          <a:ln w="254000">
            <a:solidFill>
              <a:srgbClr val="FF8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39527057-0758-4DFE-8167-4A8BE7364BB5}"/>
              </a:ext>
            </a:extLst>
          </p:cNvPr>
          <p:cNvSpPr/>
          <p:nvPr/>
        </p:nvSpPr>
        <p:spPr>
          <a:xfrm>
            <a:off x="9245100" y="5032112"/>
            <a:ext cx="1080000" cy="1080000"/>
          </a:xfrm>
          <a:prstGeom prst="ellipse">
            <a:avLst/>
          </a:prstGeom>
          <a:solidFill>
            <a:srgbClr val="FF8C53"/>
          </a:solidFill>
          <a:ln>
            <a:solidFill>
              <a:srgbClr val="FFCAAF"/>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a:extLst>
              <a:ext uri="{FF2B5EF4-FFF2-40B4-BE49-F238E27FC236}">
                <a16:creationId xmlns:a16="http://schemas.microsoft.com/office/drawing/2014/main" id="{4BCD225B-6CA8-4705-B987-F10C6A2AE2E6}"/>
              </a:ext>
            </a:extLst>
          </p:cNvPr>
          <p:cNvSpPr/>
          <p:nvPr/>
        </p:nvSpPr>
        <p:spPr>
          <a:xfrm>
            <a:off x="7852500" y="4679900"/>
            <a:ext cx="360000" cy="360000"/>
          </a:xfrm>
          <a:prstGeom prst="ellipse">
            <a:avLst/>
          </a:prstGeom>
          <a:solidFill>
            <a:srgbClr val="FFCAAF"/>
          </a:solidFill>
          <a:ln>
            <a:solidFill>
              <a:srgbClr val="FFCAAF"/>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e la date 1">
            <a:extLst>
              <a:ext uri="{FF2B5EF4-FFF2-40B4-BE49-F238E27FC236}">
                <a16:creationId xmlns:a16="http://schemas.microsoft.com/office/drawing/2014/main" id="{DEAEFC54-A7BA-4AAE-B49B-9FA5500B1D12}"/>
              </a:ext>
            </a:extLst>
          </p:cNvPr>
          <p:cNvSpPr>
            <a:spLocks noGrp="1"/>
          </p:cNvSpPr>
          <p:nvPr>
            <p:ph type="dt" sz="half" idx="10"/>
          </p:nvPr>
        </p:nvSpPr>
        <p:spPr/>
        <p:txBody>
          <a:bodyPr/>
          <a:lstStyle/>
          <a:p>
            <a:fld id="{7EA212AE-CF92-4265-BE64-F8D47856C7C2}" type="datetime1">
              <a:rPr lang="fr-FR" smtClean="0"/>
              <a:t>20/02/2025</a:t>
            </a:fld>
            <a:endParaRPr lang="fr-FR"/>
          </a:p>
        </p:txBody>
      </p:sp>
      <p:sp>
        <p:nvSpPr>
          <p:cNvPr id="6" name="Espace réservé du numéro de diapositive 5">
            <a:extLst>
              <a:ext uri="{FF2B5EF4-FFF2-40B4-BE49-F238E27FC236}">
                <a16:creationId xmlns:a16="http://schemas.microsoft.com/office/drawing/2014/main" id="{A79E29FB-F29E-42A0-AC97-2A79F2C7FF72}"/>
              </a:ext>
            </a:extLst>
          </p:cNvPr>
          <p:cNvSpPr>
            <a:spLocks noGrp="1"/>
          </p:cNvSpPr>
          <p:nvPr>
            <p:ph type="sldNum" sz="quarter" idx="12"/>
          </p:nvPr>
        </p:nvSpPr>
        <p:spPr/>
        <p:txBody>
          <a:bodyPr/>
          <a:lstStyle/>
          <a:p>
            <a:fld id="{0E8F9BA9-4596-4F76-BC2A-1EEBD559BC57}" type="slidenum">
              <a:rPr lang="fr-FR" smtClean="0"/>
              <a:t>18</a:t>
            </a:fld>
            <a:endParaRPr lang="fr-FR"/>
          </a:p>
        </p:txBody>
      </p:sp>
    </p:spTree>
    <p:extLst>
      <p:ext uri="{BB962C8B-B14F-4D97-AF65-F5344CB8AC3E}">
        <p14:creationId xmlns:p14="http://schemas.microsoft.com/office/powerpoint/2010/main" val="2415333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a:extLst>
              <a:ext uri="{FF2B5EF4-FFF2-40B4-BE49-F238E27FC236}">
                <a16:creationId xmlns:a16="http://schemas.microsoft.com/office/drawing/2014/main" id="{C23E55BE-86AC-4780-B1BC-678B35F21E17}"/>
              </a:ext>
            </a:extLst>
          </p:cNvPr>
          <p:cNvPicPr>
            <a:picLocks noChangeAspect="1"/>
          </p:cNvPicPr>
          <p:nvPr/>
        </p:nvPicPr>
        <p:blipFill rotWithShape="1">
          <a:blip r:embed="rId2">
            <a:alphaModFix amt="35000"/>
          </a:blip>
          <a:srcRect t="1431" b="14299"/>
          <a:stretch/>
        </p:blipFill>
        <p:spPr>
          <a:xfrm>
            <a:off x="20" y="10"/>
            <a:ext cx="12191980" cy="6857990"/>
          </a:xfrm>
          <a:prstGeom prst="rect">
            <a:avLst/>
          </a:prstGeom>
        </p:spPr>
      </p:pic>
      <p:sp>
        <p:nvSpPr>
          <p:cNvPr id="6" name="ZoneTexte 5">
            <a:extLst>
              <a:ext uri="{FF2B5EF4-FFF2-40B4-BE49-F238E27FC236}">
                <a16:creationId xmlns:a16="http://schemas.microsoft.com/office/drawing/2014/main" id="{741CC243-6CE7-4D7A-9330-153953936252}"/>
              </a:ext>
            </a:extLst>
          </p:cNvPr>
          <p:cNvSpPr txBox="1"/>
          <p:nvPr/>
        </p:nvSpPr>
        <p:spPr>
          <a:xfrm>
            <a:off x="9231134" y="230188"/>
            <a:ext cx="2710383" cy="646331"/>
          </a:xfrm>
          <a:prstGeom prst="rect">
            <a:avLst/>
          </a:prstGeom>
          <a:noFill/>
        </p:spPr>
        <p:txBody>
          <a:bodyPr wrap="square" rtlCol="0">
            <a:spAutoFit/>
          </a:bodyPr>
          <a:lstStyle/>
          <a:p>
            <a:pPr algn="ctr"/>
            <a:r>
              <a:rPr lang="fr-FR" dirty="0"/>
              <a:t>Nombre de places : </a:t>
            </a:r>
          </a:p>
          <a:p>
            <a:pPr algn="ctr"/>
            <a:r>
              <a:rPr lang="fr-FR" b="1" dirty="0"/>
              <a:t>24</a:t>
            </a:r>
          </a:p>
        </p:txBody>
      </p:sp>
      <p:sp>
        <p:nvSpPr>
          <p:cNvPr id="3" name="Titre 1">
            <a:extLst>
              <a:ext uri="{FF2B5EF4-FFF2-40B4-BE49-F238E27FC236}">
                <a16:creationId xmlns:a16="http://schemas.microsoft.com/office/drawing/2014/main" id="{48A260D6-A1EA-4C08-B43A-28489BC5FE2D}"/>
              </a:ext>
            </a:extLst>
          </p:cNvPr>
          <p:cNvSpPr txBox="1">
            <a:spLocks/>
          </p:cNvSpPr>
          <p:nvPr/>
        </p:nvSpPr>
        <p:spPr>
          <a:xfrm>
            <a:off x="647700" y="381000"/>
            <a:ext cx="4314825" cy="100965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t>Résidence accueil</a:t>
            </a:r>
          </a:p>
        </p:txBody>
      </p:sp>
      <p:graphicFrame>
        <p:nvGraphicFramePr>
          <p:cNvPr id="9" name="Espace réservé du contenu 2">
            <a:extLst>
              <a:ext uri="{FF2B5EF4-FFF2-40B4-BE49-F238E27FC236}">
                <a16:creationId xmlns:a16="http://schemas.microsoft.com/office/drawing/2014/main" id="{E8AA211E-8E08-448B-8290-00093B82CE69}"/>
              </a:ext>
            </a:extLst>
          </p:cNvPr>
          <p:cNvGraphicFramePr>
            <a:graphicFrameLocks/>
          </p:cNvGraphicFramePr>
          <p:nvPr>
            <p:extLst>
              <p:ext uri="{D42A27DB-BD31-4B8C-83A1-F6EECF244321}">
                <p14:modId xmlns:p14="http://schemas.microsoft.com/office/powerpoint/2010/main" val="3304884973"/>
              </p:ext>
            </p:extLst>
          </p:nvPr>
        </p:nvGraphicFramePr>
        <p:xfrm>
          <a:off x="838200" y="1593130"/>
          <a:ext cx="10515600" cy="4583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Espace réservé de la date 1">
            <a:extLst>
              <a:ext uri="{FF2B5EF4-FFF2-40B4-BE49-F238E27FC236}">
                <a16:creationId xmlns:a16="http://schemas.microsoft.com/office/drawing/2014/main" id="{B6D3E895-B488-49C5-A77D-278141D95563}"/>
              </a:ext>
            </a:extLst>
          </p:cNvPr>
          <p:cNvSpPr>
            <a:spLocks noGrp="1"/>
          </p:cNvSpPr>
          <p:nvPr>
            <p:ph type="dt" sz="half" idx="10"/>
          </p:nvPr>
        </p:nvSpPr>
        <p:spPr/>
        <p:txBody>
          <a:bodyPr/>
          <a:lstStyle/>
          <a:p>
            <a:fld id="{A34F0F9B-1EEF-46B8-861E-191183433CE8}" type="datetime1">
              <a:rPr lang="fr-FR" smtClean="0"/>
              <a:t>20/02/2025</a:t>
            </a:fld>
            <a:endParaRPr lang="fr-FR"/>
          </a:p>
        </p:txBody>
      </p:sp>
      <p:sp>
        <p:nvSpPr>
          <p:cNvPr id="4" name="Espace réservé du numéro de diapositive 3">
            <a:extLst>
              <a:ext uri="{FF2B5EF4-FFF2-40B4-BE49-F238E27FC236}">
                <a16:creationId xmlns:a16="http://schemas.microsoft.com/office/drawing/2014/main" id="{F1C3A958-18E1-4EE5-9C08-282D8231CBBF}"/>
              </a:ext>
            </a:extLst>
          </p:cNvPr>
          <p:cNvSpPr>
            <a:spLocks noGrp="1"/>
          </p:cNvSpPr>
          <p:nvPr>
            <p:ph type="sldNum" sz="quarter" idx="12"/>
          </p:nvPr>
        </p:nvSpPr>
        <p:spPr/>
        <p:txBody>
          <a:bodyPr/>
          <a:lstStyle/>
          <a:p>
            <a:fld id="{0E8F9BA9-4596-4F76-BC2A-1EEBD559BC57}" type="slidenum">
              <a:rPr lang="fr-FR" smtClean="0"/>
              <a:t>19</a:t>
            </a:fld>
            <a:endParaRPr lang="fr-FR"/>
          </a:p>
        </p:txBody>
      </p:sp>
    </p:spTree>
    <p:extLst>
      <p:ext uri="{BB962C8B-B14F-4D97-AF65-F5344CB8AC3E}">
        <p14:creationId xmlns:p14="http://schemas.microsoft.com/office/powerpoint/2010/main" val="146695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E0F463F9-0E3A-7E09-1263-45E7754D0920}"/>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kern="1200" dirty="0" err="1">
                <a:solidFill>
                  <a:schemeClr val="tx1"/>
                </a:solidFill>
                <a:latin typeface="+mj-lt"/>
                <a:ea typeface="+mj-ea"/>
                <a:cs typeface="+mj-cs"/>
              </a:rPr>
              <a:t>Hébergement</a:t>
            </a:r>
            <a:endParaRPr lang="en-US" kern="1200" dirty="0">
              <a:solidFill>
                <a:schemeClr val="tx1"/>
              </a:solidFill>
              <a:latin typeface="+mj-lt"/>
              <a:ea typeface="+mj-ea"/>
              <a:cs typeface="+mj-cs"/>
            </a:endParaRPr>
          </a:p>
        </p:txBody>
      </p:sp>
      <p:sp>
        <p:nvSpPr>
          <p:cNvPr id="17" name="Arc 16">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Oval 1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e la date 2">
            <a:extLst>
              <a:ext uri="{FF2B5EF4-FFF2-40B4-BE49-F238E27FC236}">
                <a16:creationId xmlns:a16="http://schemas.microsoft.com/office/drawing/2014/main" id="{9DFAA490-624C-4B52-985C-0533A3B4814E}"/>
              </a:ext>
            </a:extLst>
          </p:cNvPr>
          <p:cNvSpPr>
            <a:spLocks noGrp="1"/>
          </p:cNvSpPr>
          <p:nvPr>
            <p:ph type="dt" sz="half" idx="10"/>
          </p:nvPr>
        </p:nvSpPr>
        <p:spPr/>
        <p:txBody>
          <a:bodyPr/>
          <a:lstStyle/>
          <a:p>
            <a:fld id="{341FCDAA-A396-4B64-AAF6-04CC38FDC1B7}" type="datetime1">
              <a:rPr lang="fr-FR" smtClean="0"/>
              <a:t>20/02/2025</a:t>
            </a:fld>
            <a:endParaRPr lang="fr-FR"/>
          </a:p>
        </p:txBody>
      </p:sp>
      <p:sp>
        <p:nvSpPr>
          <p:cNvPr id="5" name="Espace réservé du numéro de diapositive 4">
            <a:extLst>
              <a:ext uri="{FF2B5EF4-FFF2-40B4-BE49-F238E27FC236}">
                <a16:creationId xmlns:a16="http://schemas.microsoft.com/office/drawing/2014/main" id="{F4EC01D9-CAFB-43F8-A150-E8F7FB36D56E}"/>
              </a:ext>
            </a:extLst>
          </p:cNvPr>
          <p:cNvSpPr>
            <a:spLocks noGrp="1"/>
          </p:cNvSpPr>
          <p:nvPr>
            <p:ph type="sldNum" sz="quarter" idx="12"/>
          </p:nvPr>
        </p:nvSpPr>
        <p:spPr/>
        <p:txBody>
          <a:bodyPr/>
          <a:lstStyle/>
          <a:p>
            <a:fld id="{0E8F9BA9-4596-4F76-BC2A-1EEBD559BC57}" type="slidenum">
              <a:rPr lang="fr-FR" smtClean="0"/>
              <a:t>2</a:t>
            </a:fld>
            <a:endParaRPr lang="fr-FR"/>
          </a:p>
        </p:txBody>
      </p:sp>
    </p:spTree>
    <p:extLst>
      <p:ext uri="{BB962C8B-B14F-4D97-AF65-F5344CB8AC3E}">
        <p14:creationId xmlns:p14="http://schemas.microsoft.com/office/powerpoint/2010/main" val="664736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c 24">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1F776926-4E8A-889E-A409-CEAA000EF04D}"/>
              </a:ext>
            </a:extLst>
          </p:cNvPr>
          <p:cNvSpPr>
            <a:spLocks noGrp="1"/>
          </p:cNvSpPr>
          <p:nvPr>
            <p:ph type="title"/>
          </p:nvPr>
        </p:nvSpPr>
        <p:spPr>
          <a:xfrm>
            <a:off x="6627811" y="2097887"/>
            <a:ext cx="5445126" cy="2662226"/>
          </a:xfrm>
        </p:spPr>
        <p:txBody>
          <a:bodyPr vert="horz" lIns="91440" tIns="45720" rIns="91440" bIns="45720" rtlCol="0" anchor="b">
            <a:noAutofit/>
          </a:bodyPr>
          <a:lstStyle/>
          <a:p>
            <a:pPr algn="ctr"/>
            <a:r>
              <a:rPr lang="en-US" sz="4400" kern="1200" dirty="0">
                <a:solidFill>
                  <a:srgbClr val="FFFFFF"/>
                </a:solidFill>
                <a:latin typeface="+mj-lt"/>
                <a:ea typeface="+mj-ea"/>
                <a:cs typeface="+mj-cs"/>
              </a:rPr>
              <a:t>LOGEMENT</a:t>
            </a:r>
            <a:br>
              <a:rPr lang="en-US" sz="4400" kern="1200" dirty="0">
                <a:solidFill>
                  <a:srgbClr val="FFFFFF"/>
                </a:solidFill>
                <a:latin typeface="+mj-lt"/>
                <a:ea typeface="+mj-ea"/>
                <a:cs typeface="+mj-cs"/>
              </a:rPr>
            </a:br>
            <a:r>
              <a:rPr lang="en-US" sz="4400" kern="1200" dirty="0">
                <a:solidFill>
                  <a:srgbClr val="FFFFFF"/>
                </a:solidFill>
                <a:latin typeface="+mj-lt"/>
                <a:ea typeface="+mj-ea"/>
                <a:cs typeface="+mj-cs"/>
              </a:rPr>
              <a:t>AUTONOME AVEC MESURE D’ACCOMPAGNEMENT</a:t>
            </a:r>
          </a:p>
        </p:txBody>
      </p:sp>
      <p:sp>
        <p:nvSpPr>
          <p:cNvPr id="27" name="Oval 26">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Logement">
            <a:extLst>
              <a:ext uri="{FF2B5EF4-FFF2-40B4-BE49-F238E27FC236}">
                <a16:creationId xmlns:a16="http://schemas.microsoft.com/office/drawing/2014/main" id="{B0E9C2C1-E0B7-9722-5563-13D968AE3C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
        <p:nvSpPr>
          <p:cNvPr id="3" name="Espace réservé de la date 2">
            <a:extLst>
              <a:ext uri="{FF2B5EF4-FFF2-40B4-BE49-F238E27FC236}">
                <a16:creationId xmlns:a16="http://schemas.microsoft.com/office/drawing/2014/main" id="{BBF6868B-1BC4-4681-B287-9B63D1316D15}"/>
              </a:ext>
            </a:extLst>
          </p:cNvPr>
          <p:cNvSpPr>
            <a:spLocks noGrp="1"/>
          </p:cNvSpPr>
          <p:nvPr>
            <p:ph type="dt" sz="half" idx="10"/>
          </p:nvPr>
        </p:nvSpPr>
        <p:spPr/>
        <p:txBody>
          <a:bodyPr/>
          <a:lstStyle/>
          <a:p>
            <a:fld id="{FAFD31FF-6710-4C92-A0D9-D6E51F5BE11D}" type="datetime1">
              <a:rPr lang="fr-FR" smtClean="0"/>
              <a:t>20/02/2025</a:t>
            </a:fld>
            <a:endParaRPr lang="fr-FR"/>
          </a:p>
        </p:txBody>
      </p:sp>
      <p:sp>
        <p:nvSpPr>
          <p:cNvPr id="5" name="Espace réservé du numéro de diapositive 4">
            <a:extLst>
              <a:ext uri="{FF2B5EF4-FFF2-40B4-BE49-F238E27FC236}">
                <a16:creationId xmlns:a16="http://schemas.microsoft.com/office/drawing/2014/main" id="{FA6119C2-FE31-4330-8615-66DC8BDDBD8C}"/>
              </a:ext>
            </a:extLst>
          </p:cNvPr>
          <p:cNvSpPr>
            <a:spLocks noGrp="1"/>
          </p:cNvSpPr>
          <p:nvPr>
            <p:ph type="sldNum" sz="quarter" idx="12"/>
          </p:nvPr>
        </p:nvSpPr>
        <p:spPr/>
        <p:txBody>
          <a:bodyPr/>
          <a:lstStyle/>
          <a:p>
            <a:fld id="{0E8F9BA9-4596-4F76-BC2A-1EEBD559BC57}" type="slidenum">
              <a:rPr lang="fr-FR" smtClean="0"/>
              <a:t>20</a:t>
            </a:fld>
            <a:endParaRPr lang="fr-FR"/>
          </a:p>
        </p:txBody>
      </p:sp>
    </p:spTree>
    <p:extLst>
      <p:ext uri="{BB962C8B-B14F-4D97-AF65-F5344CB8AC3E}">
        <p14:creationId xmlns:p14="http://schemas.microsoft.com/office/powerpoint/2010/main" val="2813110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CB49EEB-DD05-C081-EA4C-A0F3EB2384EF}"/>
              </a:ext>
            </a:extLst>
          </p:cNvPr>
          <p:cNvSpPr>
            <a:spLocks noGrp="1"/>
          </p:cNvSpPr>
          <p:nvPr>
            <p:ph type="title"/>
          </p:nvPr>
        </p:nvSpPr>
        <p:spPr>
          <a:xfrm>
            <a:off x="838200" y="365125"/>
            <a:ext cx="10515600" cy="1325563"/>
          </a:xfrm>
        </p:spPr>
        <p:txBody>
          <a:bodyPr>
            <a:normAutofit fontScale="90000"/>
          </a:bodyPr>
          <a:lstStyle/>
          <a:p>
            <a:r>
              <a:rPr lang="fr-FR" sz="5400" dirty="0"/>
              <a:t>Logement autonome avec mesure PAL</a:t>
            </a:r>
          </a:p>
        </p:txBody>
      </p:sp>
      <p:sp>
        <p:nvSpPr>
          <p:cNvPr id="3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86F92142-6F1D-9382-9F17-CF83D9A2D79A}"/>
              </a:ext>
            </a:extLst>
          </p:cNvPr>
          <p:cNvSpPr>
            <a:spLocks noGrp="1"/>
          </p:cNvSpPr>
          <p:nvPr>
            <p:ph idx="1"/>
          </p:nvPr>
        </p:nvSpPr>
        <p:spPr>
          <a:xfrm>
            <a:off x="669036" y="1810035"/>
            <a:ext cx="10853928" cy="4421994"/>
          </a:xfrm>
        </p:spPr>
        <p:txBody>
          <a:bodyPr>
            <a:normAutofit/>
          </a:bodyPr>
          <a:lstStyle/>
          <a:p>
            <a:pPr marL="0" indent="0">
              <a:buNone/>
            </a:pPr>
            <a:r>
              <a:rPr lang="fr-FR" sz="1800" b="1" i="1" u="sng" dirty="0"/>
              <a:t>Missions</a:t>
            </a:r>
            <a:r>
              <a:rPr lang="fr-FR" sz="1400" dirty="0"/>
              <a:t> :</a:t>
            </a:r>
          </a:p>
          <a:p>
            <a:pPr>
              <a:lnSpc>
                <a:spcPct val="100000"/>
              </a:lnSpc>
              <a:spcBef>
                <a:spcPts val="0"/>
              </a:spcBef>
            </a:pPr>
            <a:r>
              <a:rPr lang="fr-FR" sz="1400" dirty="0"/>
              <a:t>VERS </a:t>
            </a:r>
            <a:r>
              <a:rPr lang="fr-FR" sz="1400" dirty="0">
                <a:sym typeface="Wingdings" panose="05000000000000000000" pitchFamily="2" charset="2"/>
              </a:rPr>
              <a:t> </a:t>
            </a:r>
            <a:r>
              <a:rPr lang="fr-FR" sz="1400" dirty="0"/>
              <a:t>Aider les personnes en situation de fragilité dans la recherche d’un logement adapté à leur situation. Faciliter l’installation et favoriser le maintien dans la durée dans le logement et son environnement. </a:t>
            </a:r>
          </a:p>
          <a:p>
            <a:pPr>
              <a:lnSpc>
                <a:spcPct val="100000"/>
              </a:lnSpc>
              <a:spcBef>
                <a:spcPts val="0"/>
              </a:spcBef>
            </a:pPr>
            <a:r>
              <a:rPr lang="fr-FR" sz="1400" dirty="0"/>
              <a:t>DANS </a:t>
            </a:r>
            <a:r>
              <a:rPr lang="fr-FR" sz="1400" dirty="0">
                <a:sym typeface="Wingdings" panose="05000000000000000000" pitchFamily="2" charset="2"/>
              </a:rPr>
              <a:t> </a:t>
            </a:r>
            <a:r>
              <a:rPr lang="fr-FR" sz="1400" dirty="0"/>
              <a:t>Prévenir et gérer les incidents de parcours et l’apparition de difficultés ultérieures (</a:t>
            </a:r>
            <a:r>
              <a:rPr lang="fr-FR" sz="1400" b="0" i="0" u="none" strike="noStrike" baseline="0" dirty="0"/>
              <a:t>incidents de paiements de loyers et/ou de charges liées au logement, troubles de voisinage, relations bailleurs…)</a:t>
            </a:r>
            <a:endParaRPr lang="fr-FR" sz="1400" dirty="0"/>
          </a:p>
          <a:p>
            <a:pPr marL="0" indent="0">
              <a:spcBef>
                <a:spcPts val="1200"/>
              </a:spcBef>
              <a:buNone/>
            </a:pPr>
            <a:r>
              <a:rPr lang="fr-FR" sz="1800" b="1" i="1" u="sng" dirty="0"/>
              <a:t>Publics</a:t>
            </a:r>
            <a:r>
              <a:rPr lang="fr-FR" sz="1400" dirty="0"/>
              <a:t> :</a:t>
            </a:r>
          </a:p>
          <a:p>
            <a:pPr>
              <a:lnSpc>
                <a:spcPct val="100000"/>
              </a:lnSpc>
              <a:spcBef>
                <a:spcPts val="0"/>
              </a:spcBef>
            </a:pPr>
            <a:r>
              <a:rPr lang="fr-FR" sz="1400" dirty="0"/>
              <a:t>Ménages en capacité d’accéder à du logement, mais nécessitant un accompagnement social lié au logement de courte durée (ouvertures de compteurs, installation et appropriation du logement, mise en place de mensualités et/ou d’échéanciers en cas de dettes, intégration dans l’environnement…).</a:t>
            </a:r>
          </a:p>
          <a:p>
            <a:pPr marL="0" indent="0">
              <a:spcBef>
                <a:spcPts val="1200"/>
              </a:spcBef>
              <a:buNone/>
            </a:pPr>
            <a:r>
              <a:rPr lang="fr-FR" sz="1800" b="1" i="1" u="sng" dirty="0"/>
              <a:t>Durée</a:t>
            </a:r>
            <a:r>
              <a:rPr lang="fr-FR" sz="1400" dirty="0"/>
              <a:t> : </a:t>
            </a:r>
          </a:p>
          <a:p>
            <a:pPr>
              <a:lnSpc>
                <a:spcPct val="100000"/>
              </a:lnSpc>
              <a:spcBef>
                <a:spcPts val="0"/>
              </a:spcBef>
            </a:pPr>
            <a:r>
              <a:rPr lang="fr-FR" sz="1400" dirty="0"/>
              <a:t>Accompagnement par période de 3 mois renouvelable 1 fois </a:t>
            </a:r>
          </a:p>
          <a:p>
            <a:pPr marL="0" indent="0">
              <a:spcBef>
                <a:spcPts val="1200"/>
              </a:spcBef>
              <a:buNone/>
            </a:pPr>
            <a:r>
              <a:rPr lang="fr-FR" sz="1800" b="1" i="1" u="sng" dirty="0"/>
              <a:t>Participation/Loyer </a:t>
            </a:r>
            <a:r>
              <a:rPr lang="fr-FR" sz="1400" dirty="0"/>
              <a:t>:</a:t>
            </a:r>
          </a:p>
          <a:p>
            <a:r>
              <a:rPr lang="fr-FR" sz="1400" dirty="0"/>
              <a:t>Loyer avec possibilité de mobiliser une aide au logement</a:t>
            </a:r>
            <a:r>
              <a:rPr lang="fr-FR" sz="1400" b="0" i="0" u="none" strike="noStrike" baseline="0" dirty="0"/>
              <a:t>	</a:t>
            </a:r>
            <a:endParaRPr lang="fr-FR" sz="1400" dirty="0"/>
          </a:p>
          <a:p>
            <a:pPr marL="0" indent="0">
              <a:spcBef>
                <a:spcPts val="1200"/>
              </a:spcBef>
              <a:buNone/>
            </a:pPr>
            <a:r>
              <a:rPr lang="fr-FR" sz="1800" b="1" i="1" u="sng" dirty="0"/>
              <a:t>Orientation</a:t>
            </a:r>
            <a:r>
              <a:rPr lang="fr-FR" sz="1400" dirty="0"/>
              <a:t> :</a:t>
            </a:r>
          </a:p>
          <a:p>
            <a:pPr>
              <a:lnSpc>
                <a:spcPct val="100000"/>
              </a:lnSpc>
              <a:spcBef>
                <a:spcPts val="0"/>
              </a:spcBef>
            </a:pPr>
            <a:r>
              <a:rPr lang="fr-FR" sz="1400" dirty="0"/>
              <a:t>CCAPEX, CDS, SIAO, commissions "cas bloqués", commission de médiation DALO, structures d'hébergement, partenaires sociaux via fiche navette</a:t>
            </a:r>
          </a:p>
        </p:txBody>
      </p:sp>
      <p:sp>
        <p:nvSpPr>
          <p:cNvPr id="5" name="Espace réservé de la date 4">
            <a:extLst>
              <a:ext uri="{FF2B5EF4-FFF2-40B4-BE49-F238E27FC236}">
                <a16:creationId xmlns:a16="http://schemas.microsoft.com/office/drawing/2014/main" id="{AB0DFC5F-8CE1-40F1-A830-2E33A8003DDE}"/>
              </a:ext>
            </a:extLst>
          </p:cNvPr>
          <p:cNvSpPr>
            <a:spLocks noGrp="1"/>
          </p:cNvSpPr>
          <p:nvPr>
            <p:ph type="dt" sz="half" idx="10"/>
          </p:nvPr>
        </p:nvSpPr>
        <p:spPr/>
        <p:txBody>
          <a:bodyPr/>
          <a:lstStyle/>
          <a:p>
            <a:fld id="{8026BC0D-2B60-460A-92FF-D51101B88F3B}" type="datetime1">
              <a:rPr lang="fr-FR" smtClean="0"/>
              <a:t>20/02/2025</a:t>
            </a:fld>
            <a:endParaRPr lang="fr-FR"/>
          </a:p>
        </p:txBody>
      </p:sp>
      <p:sp>
        <p:nvSpPr>
          <p:cNvPr id="6" name="Espace réservé du numéro de diapositive 5">
            <a:extLst>
              <a:ext uri="{FF2B5EF4-FFF2-40B4-BE49-F238E27FC236}">
                <a16:creationId xmlns:a16="http://schemas.microsoft.com/office/drawing/2014/main" id="{50C99241-C6E0-4363-AA0A-C582D84B0C7B}"/>
              </a:ext>
            </a:extLst>
          </p:cNvPr>
          <p:cNvSpPr>
            <a:spLocks noGrp="1"/>
          </p:cNvSpPr>
          <p:nvPr>
            <p:ph type="sldNum" sz="quarter" idx="12"/>
          </p:nvPr>
        </p:nvSpPr>
        <p:spPr/>
        <p:txBody>
          <a:bodyPr/>
          <a:lstStyle/>
          <a:p>
            <a:fld id="{0E8F9BA9-4596-4F76-BC2A-1EEBD559BC57}" type="slidenum">
              <a:rPr lang="fr-FR" smtClean="0"/>
              <a:t>21</a:t>
            </a:fld>
            <a:endParaRPr lang="fr-FR"/>
          </a:p>
        </p:txBody>
      </p:sp>
    </p:spTree>
    <p:extLst>
      <p:ext uri="{BB962C8B-B14F-4D97-AF65-F5344CB8AC3E}">
        <p14:creationId xmlns:p14="http://schemas.microsoft.com/office/powerpoint/2010/main" val="338054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176EDB5-4686-F772-CA38-5FEE73899883}"/>
              </a:ext>
            </a:extLst>
          </p:cNvPr>
          <p:cNvSpPr>
            <a:spLocks noGrp="1"/>
          </p:cNvSpPr>
          <p:nvPr>
            <p:ph type="title"/>
          </p:nvPr>
        </p:nvSpPr>
        <p:spPr>
          <a:xfrm>
            <a:off x="543700" y="1412909"/>
            <a:ext cx="4224302" cy="866441"/>
          </a:xfrm>
        </p:spPr>
        <p:txBody>
          <a:bodyPr vert="horz" lIns="91440" tIns="45720" rIns="91440" bIns="45720" rtlCol="0" anchor="b">
            <a:normAutofit/>
          </a:bodyPr>
          <a:lstStyle/>
          <a:p>
            <a:pPr algn="ctr"/>
            <a:r>
              <a:rPr lang="en-US" sz="5400" dirty="0" err="1"/>
              <a:t>Mais</a:t>
            </a:r>
            <a:r>
              <a:rPr lang="en-US" sz="5400" dirty="0"/>
              <a:t> pas que! </a:t>
            </a:r>
          </a:p>
        </p:txBody>
      </p:sp>
      <p:sp>
        <p:nvSpPr>
          <p:cNvPr id="18"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igure humaine en bois">
            <a:extLst>
              <a:ext uri="{FF2B5EF4-FFF2-40B4-BE49-F238E27FC236}">
                <a16:creationId xmlns:a16="http://schemas.microsoft.com/office/drawing/2014/main" id="{9D8340F1-FC73-C911-B81E-4EE1A9A0049E}"/>
              </a:ext>
            </a:extLst>
          </p:cNvPr>
          <p:cNvPicPr>
            <a:picLocks noChangeAspect="1"/>
          </p:cNvPicPr>
          <p:nvPr/>
        </p:nvPicPr>
        <p:blipFill rotWithShape="1">
          <a:blip r:embed="rId2"/>
          <a:srcRect r="33047"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6" name="ZoneTexte 5">
            <a:extLst>
              <a:ext uri="{FF2B5EF4-FFF2-40B4-BE49-F238E27FC236}">
                <a16:creationId xmlns:a16="http://schemas.microsoft.com/office/drawing/2014/main" id="{4181ACC9-ABAF-3ADA-515B-001AED01CDFF}"/>
              </a:ext>
            </a:extLst>
          </p:cNvPr>
          <p:cNvSpPr txBox="1"/>
          <p:nvPr/>
        </p:nvSpPr>
        <p:spPr>
          <a:xfrm>
            <a:off x="-28916" y="4724777"/>
            <a:ext cx="5313227" cy="313932"/>
          </a:xfrm>
          <a:prstGeom prst="rect">
            <a:avLst/>
          </a:prstGeom>
          <a:noFill/>
        </p:spPr>
        <p:txBody>
          <a:bodyPr wrap="square">
            <a:spAutoFit/>
          </a:bodyPr>
          <a:lstStyle/>
          <a:p>
            <a:pPr algn="ctr">
              <a:lnSpc>
                <a:spcPct val="90000"/>
              </a:lnSpc>
              <a:spcBef>
                <a:spcPct val="0"/>
              </a:spcBef>
            </a:pPr>
            <a:r>
              <a:rPr lang="fr-FR" sz="1600" dirty="0">
                <a:latin typeface="+mj-lt"/>
                <a:ea typeface="+mj-ea"/>
                <a:cs typeface="+mj-cs"/>
                <a:hlinkClick r:id="rId3"/>
              </a:rPr>
              <a:t>https://annuaire.action-sociale.org/etablissements.php</a:t>
            </a:r>
            <a:r>
              <a:rPr lang="en-US" sz="1600" dirty="0">
                <a:latin typeface="+mj-lt"/>
                <a:ea typeface="+mj-ea"/>
                <a:cs typeface="+mj-cs"/>
              </a:rPr>
              <a:t> </a:t>
            </a:r>
            <a:endParaRPr lang="fr-FR" sz="1600" dirty="0">
              <a:latin typeface="+mj-lt"/>
              <a:ea typeface="+mj-ea"/>
              <a:cs typeface="+mj-cs"/>
            </a:endParaRPr>
          </a:p>
        </p:txBody>
      </p:sp>
      <p:sp>
        <p:nvSpPr>
          <p:cNvPr id="8" name="ZoneTexte 7">
            <a:extLst>
              <a:ext uri="{FF2B5EF4-FFF2-40B4-BE49-F238E27FC236}">
                <a16:creationId xmlns:a16="http://schemas.microsoft.com/office/drawing/2014/main" id="{78291EDC-F8D0-4B03-B3DE-946F621E05E8}"/>
              </a:ext>
            </a:extLst>
          </p:cNvPr>
          <p:cNvSpPr txBox="1"/>
          <p:nvPr/>
        </p:nvSpPr>
        <p:spPr>
          <a:xfrm>
            <a:off x="604400" y="2468518"/>
            <a:ext cx="4102902" cy="1643527"/>
          </a:xfrm>
          <a:prstGeom prst="rect">
            <a:avLst/>
          </a:prstGeom>
          <a:noFill/>
        </p:spPr>
        <p:txBody>
          <a:bodyPr wrap="square">
            <a:spAutoFit/>
          </a:bodyPr>
          <a:lstStyle>
            <a:defPPr>
              <a:defRPr lang="fr-FR"/>
            </a:defPPr>
            <a:lvl1pPr algn="ctr">
              <a:lnSpc>
                <a:spcPct val="90000"/>
              </a:lnSpc>
              <a:spcBef>
                <a:spcPct val="0"/>
              </a:spcBef>
              <a:defRPr sz="2800">
                <a:latin typeface="+mj-lt"/>
                <a:ea typeface="+mj-ea"/>
                <a:cs typeface="+mj-cs"/>
              </a:defRPr>
            </a:lvl1pPr>
          </a:lstStyle>
          <a:p>
            <a:r>
              <a:rPr lang="en-US" dirty="0" err="1"/>
              <a:t>Retrouvez</a:t>
            </a:r>
            <a:r>
              <a:rPr lang="en-US" dirty="0"/>
              <a:t> la </a:t>
            </a:r>
            <a:r>
              <a:rPr lang="en-US" dirty="0" err="1"/>
              <a:t>liste</a:t>
            </a:r>
            <a:r>
              <a:rPr lang="en-US" dirty="0"/>
              <a:t> </a:t>
            </a:r>
            <a:r>
              <a:rPr lang="en-US" dirty="0" err="1"/>
              <a:t>complète</a:t>
            </a:r>
            <a:r>
              <a:rPr lang="en-US" dirty="0"/>
              <a:t> de </a:t>
            </a:r>
            <a:r>
              <a:rPr lang="en-US" dirty="0" err="1"/>
              <a:t>tous</a:t>
            </a:r>
            <a:r>
              <a:rPr lang="en-US" dirty="0"/>
              <a:t> les </a:t>
            </a:r>
            <a:r>
              <a:rPr lang="en-US" dirty="0" err="1"/>
              <a:t>établissements</a:t>
            </a:r>
            <a:r>
              <a:rPr lang="en-US" dirty="0"/>
              <a:t> de </a:t>
            </a:r>
            <a:r>
              <a:rPr lang="en-US" dirty="0" err="1"/>
              <a:t>l’action</a:t>
            </a:r>
            <a:r>
              <a:rPr lang="en-US" dirty="0"/>
              <a:t> </a:t>
            </a:r>
            <a:r>
              <a:rPr lang="en-US" dirty="0" err="1"/>
              <a:t>sociale</a:t>
            </a:r>
            <a:r>
              <a:rPr lang="en-US" dirty="0"/>
              <a:t> </a:t>
            </a:r>
            <a:r>
              <a:rPr lang="en-US" dirty="0" err="1"/>
              <a:t>existants</a:t>
            </a:r>
            <a:r>
              <a:rPr lang="en-US" dirty="0"/>
              <a:t> </a:t>
            </a:r>
            <a:r>
              <a:rPr lang="en-US" dirty="0" err="1"/>
              <a:t>en</a:t>
            </a:r>
            <a:r>
              <a:rPr lang="en-US" dirty="0"/>
              <a:t> France </a:t>
            </a:r>
            <a:r>
              <a:rPr lang="en-US" dirty="0" err="1">
                <a:hlinkClick r:id="rId3"/>
              </a:rPr>
              <a:t>ici</a:t>
            </a:r>
            <a:r>
              <a:rPr lang="en-US" dirty="0"/>
              <a:t> :</a:t>
            </a:r>
          </a:p>
        </p:txBody>
      </p:sp>
      <p:sp>
        <p:nvSpPr>
          <p:cNvPr id="3" name="Espace réservé de la date 2">
            <a:extLst>
              <a:ext uri="{FF2B5EF4-FFF2-40B4-BE49-F238E27FC236}">
                <a16:creationId xmlns:a16="http://schemas.microsoft.com/office/drawing/2014/main" id="{51673DD5-A679-40C3-AFF5-451B3F5EAB65}"/>
              </a:ext>
            </a:extLst>
          </p:cNvPr>
          <p:cNvSpPr>
            <a:spLocks noGrp="1"/>
          </p:cNvSpPr>
          <p:nvPr>
            <p:ph type="dt" sz="half" idx="10"/>
          </p:nvPr>
        </p:nvSpPr>
        <p:spPr/>
        <p:txBody>
          <a:bodyPr/>
          <a:lstStyle/>
          <a:p>
            <a:fld id="{CBCFB68F-1C64-4505-B45B-407EEB3DBDAB}" type="datetime1">
              <a:rPr lang="fr-FR" smtClean="0"/>
              <a:t>20/02/2025</a:t>
            </a:fld>
            <a:endParaRPr lang="fr-FR"/>
          </a:p>
        </p:txBody>
      </p:sp>
      <p:sp>
        <p:nvSpPr>
          <p:cNvPr id="4" name="Espace réservé du numéro de diapositive 3">
            <a:extLst>
              <a:ext uri="{FF2B5EF4-FFF2-40B4-BE49-F238E27FC236}">
                <a16:creationId xmlns:a16="http://schemas.microsoft.com/office/drawing/2014/main" id="{D889FE2E-EECC-42A6-8B8E-2166E198503C}"/>
              </a:ext>
            </a:extLst>
          </p:cNvPr>
          <p:cNvSpPr>
            <a:spLocks noGrp="1"/>
          </p:cNvSpPr>
          <p:nvPr>
            <p:ph type="sldNum" sz="quarter" idx="12"/>
          </p:nvPr>
        </p:nvSpPr>
        <p:spPr/>
        <p:txBody>
          <a:bodyPr/>
          <a:lstStyle/>
          <a:p>
            <a:fld id="{0E8F9BA9-4596-4F76-BC2A-1EEBD559BC57}" type="slidenum">
              <a:rPr lang="fr-FR" smtClean="0"/>
              <a:t>22</a:t>
            </a:fld>
            <a:endParaRPr lang="fr-FR"/>
          </a:p>
        </p:txBody>
      </p:sp>
    </p:spTree>
    <p:extLst>
      <p:ext uri="{BB962C8B-B14F-4D97-AF65-F5344CB8AC3E}">
        <p14:creationId xmlns:p14="http://schemas.microsoft.com/office/powerpoint/2010/main" val="227689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84FF027-C32C-7A96-0331-5CD64FF2B443}"/>
              </a:ext>
            </a:extLst>
          </p:cNvPr>
          <p:cNvSpPr>
            <a:spLocks noGrp="1"/>
          </p:cNvSpPr>
          <p:nvPr>
            <p:ph type="title"/>
          </p:nvPr>
        </p:nvSpPr>
        <p:spPr>
          <a:xfrm>
            <a:off x="686834" y="1153572"/>
            <a:ext cx="3200400" cy="4461163"/>
          </a:xfrm>
        </p:spPr>
        <p:txBody>
          <a:bodyPr>
            <a:normAutofit/>
          </a:bodyPr>
          <a:lstStyle/>
          <a:p>
            <a:br>
              <a:rPr lang="fr-FR" sz="4100" b="0" i="0" u="none" strike="noStrike" baseline="0" dirty="0">
                <a:solidFill>
                  <a:srgbClr val="FFFFFF"/>
                </a:solidFill>
                <a:latin typeface="Times New Roman" panose="02020603050405020304" pitchFamily="18" charset="0"/>
              </a:rPr>
            </a:br>
            <a:r>
              <a:rPr lang="fr-FR" sz="4100" dirty="0">
                <a:solidFill>
                  <a:srgbClr val="FFFFFF"/>
                </a:solidFill>
              </a:rPr>
              <a:t>Hébergement d'urgence généraliste (en CHRS ou hors CHRS)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FAE796A-7793-0916-F18E-D9E9A3D82F82}"/>
              </a:ext>
            </a:extLst>
          </p:cNvPr>
          <p:cNvSpPr>
            <a:spLocks noGrp="1"/>
          </p:cNvSpPr>
          <p:nvPr>
            <p:ph idx="1"/>
          </p:nvPr>
        </p:nvSpPr>
        <p:spPr>
          <a:xfrm>
            <a:off x="4447308" y="514350"/>
            <a:ext cx="6789443" cy="5662613"/>
          </a:xfrm>
        </p:spPr>
        <p:txBody>
          <a:bodyPr anchor="ctr">
            <a:normAutofit/>
          </a:bodyPr>
          <a:lstStyle/>
          <a:p>
            <a:pPr marL="0" indent="0">
              <a:buNone/>
            </a:pPr>
            <a:r>
              <a:rPr lang="fr-FR" sz="1800" b="1" i="1" u="sng" dirty="0"/>
              <a:t>Missions</a:t>
            </a:r>
            <a:r>
              <a:rPr lang="fr-FR" sz="1600" dirty="0"/>
              <a:t> :</a:t>
            </a:r>
            <a:endParaRPr lang="fr-FR" sz="1600" b="0" i="0" u="none" strike="noStrike" baseline="0" dirty="0"/>
          </a:p>
          <a:p>
            <a:pPr>
              <a:lnSpc>
                <a:spcPct val="100000"/>
              </a:lnSpc>
              <a:spcBef>
                <a:spcPts val="0"/>
              </a:spcBef>
            </a:pPr>
            <a:r>
              <a:rPr lang="fr-FR" sz="1600" b="0" i="0" u="none" strike="noStrike" baseline="0" dirty="0"/>
              <a:t>Mise à l’abri temporaire.</a:t>
            </a:r>
          </a:p>
          <a:p>
            <a:pPr>
              <a:lnSpc>
                <a:spcPct val="100000"/>
              </a:lnSpc>
              <a:spcBef>
                <a:spcPts val="0"/>
              </a:spcBef>
            </a:pPr>
            <a:r>
              <a:rPr lang="fr-FR" sz="1600" b="0" i="0" u="none" strike="noStrike" baseline="0" dirty="0"/>
              <a:t>Établissement d’un diagnostic social (évaluation approfondie de la situation) retranscrit dans une Fiche De Liaison (FDL) à destination du SIAO. </a:t>
            </a:r>
          </a:p>
          <a:p>
            <a:pPr>
              <a:lnSpc>
                <a:spcPct val="100000"/>
              </a:lnSpc>
              <a:spcBef>
                <a:spcPts val="0"/>
              </a:spcBef>
            </a:pPr>
            <a:r>
              <a:rPr lang="fr-FR" sz="1600" dirty="0"/>
              <a:t>A</a:t>
            </a:r>
            <a:r>
              <a:rPr lang="fr-FR" sz="1600" b="0" i="0" u="none" strike="noStrike" baseline="0" dirty="0"/>
              <a:t>ide dans les démarches d’accès aux droits et recherche d’un logement ou d’une structure d’insertion adaptée. 	</a:t>
            </a:r>
          </a:p>
          <a:p>
            <a:pPr marL="0" indent="0">
              <a:spcBef>
                <a:spcPts val="1200"/>
              </a:spcBef>
              <a:buNone/>
            </a:pPr>
            <a:r>
              <a:rPr lang="fr-FR" sz="1800" b="1" i="1" u="sng" dirty="0"/>
              <a:t>Publics</a:t>
            </a:r>
            <a:r>
              <a:rPr lang="fr-FR" sz="1600" dirty="0"/>
              <a:t> :</a:t>
            </a:r>
          </a:p>
          <a:p>
            <a:pPr>
              <a:spcBef>
                <a:spcPts val="0"/>
              </a:spcBef>
            </a:pPr>
            <a:r>
              <a:rPr lang="fr-FR" sz="1600" dirty="0"/>
              <a:t>Personnes en situation de détresse dépourvues d’hébergement/ logement. </a:t>
            </a:r>
          </a:p>
          <a:p>
            <a:pPr>
              <a:spcBef>
                <a:spcPts val="0"/>
              </a:spcBef>
            </a:pPr>
            <a:r>
              <a:rPr lang="fr-FR" sz="1600" dirty="0"/>
              <a:t>Pas de condition réglementaire de ressources.</a:t>
            </a:r>
            <a:r>
              <a:rPr lang="fr-FR" sz="1600" b="0" i="0" u="none" strike="noStrike" baseline="0" dirty="0"/>
              <a:t>	</a:t>
            </a:r>
          </a:p>
          <a:p>
            <a:pPr marL="0" indent="0">
              <a:spcBef>
                <a:spcPts val="1200"/>
              </a:spcBef>
              <a:buNone/>
            </a:pPr>
            <a:r>
              <a:rPr lang="fr-FR" sz="1800" b="1" i="1" u="sng" dirty="0"/>
              <a:t>Durée de séjour </a:t>
            </a:r>
            <a:r>
              <a:rPr lang="fr-FR" sz="1600" dirty="0"/>
              <a:t>:</a:t>
            </a:r>
          </a:p>
          <a:p>
            <a:pPr>
              <a:spcBef>
                <a:spcPts val="0"/>
              </a:spcBef>
            </a:pPr>
            <a:r>
              <a:rPr lang="fr-FR" sz="1600" dirty="0"/>
              <a:t>Périodes de 21 jours jusqu’à 2 mois maximum, renouvelables jusqu’à ce qu’une proposition durable et adaptée soit proposée aux ménages. </a:t>
            </a:r>
            <a:endParaRPr lang="fr-FR" sz="1600" b="0" i="0" u="none" strike="noStrike" baseline="0" dirty="0"/>
          </a:p>
          <a:p>
            <a:pPr marL="0" indent="0">
              <a:spcBef>
                <a:spcPts val="1200"/>
              </a:spcBef>
              <a:buNone/>
            </a:pPr>
            <a:r>
              <a:rPr lang="fr-FR" sz="1800" b="1" i="1" u="sng" dirty="0"/>
              <a:t>Participation / loyer </a:t>
            </a:r>
            <a:r>
              <a:rPr lang="fr-FR" sz="1600" dirty="0"/>
              <a:t>:</a:t>
            </a:r>
          </a:p>
          <a:p>
            <a:pPr>
              <a:spcBef>
                <a:spcPts val="0"/>
              </a:spcBef>
            </a:pPr>
            <a:r>
              <a:rPr lang="fr-FR" sz="1600" dirty="0"/>
              <a:t>Participation financière de 20 % des ressources lorsqu'une prestation d'alimentation est délivrée, ou 10 % à défaut.</a:t>
            </a:r>
          </a:p>
          <a:p>
            <a:pPr marL="0" indent="0">
              <a:spcBef>
                <a:spcPts val="1200"/>
              </a:spcBef>
              <a:buNone/>
            </a:pPr>
            <a:r>
              <a:rPr lang="fr-FR" sz="1800" b="1" i="1" u="sng" dirty="0"/>
              <a:t>Orientation </a:t>
            </a:r>
            <a:r>
              <a:rPr lang="fr-FR" sz="1600" dirty="0"/>
              <a:t>:</a:t>
            </a:r>
            <a:r>
              <a:rPr lang="fr-FR" sz="1600" b="0" i="0" u="none" strike="noStrike" baseline="0" dirty="0"/>
              <a:t>	</a:t>
            </a:r>
          </a:p>
          <a:p>
            <a:pPr>
              <a:lnSpc>
                <a:spcPct val="100000"/>
              </a:lnSpc>
              <a:spcBef>
                <a:spcPts val="0"/>
              </a:spcBef>
            </a:pPr>
            <a:r>
              <a:rPr lang="fr-FR" sz="1600" b="0" i="0" u="none" strike="noStrike" baseline="0" dirty="0"/>
              <a:t>SIAO sur le 115.</a:t>
            </a:r>
            <a:endParaRPr lang="fr-FR" sz="1000" b="0" i="0" u="none" strike="noStrike" baseline="0" dirty="0">
              <a:latin typeface="Times New Roman" panose="02020603050405020304" pitchFamily="18" charset="0"/>
            </a:endParaRPr>
          </a:p>
        </p:txBody>
      </p:sp>
      <p:sp>
        <p:nvSpPr>
          <p:cNvPr id="5" name="ZoneTexte 4">
            <a:extLst>
              <a:ext uri="{FF2B5EF4-FFF2-40B4-BE49-F238E27FC236}">
                <a16:creationId xmlns:a16="http://schemas.microsoft.com/office/drawing/2014/main" id="{BFC6813A-B958-4C29-334B-CBB7292B4615}"/>
              </a:ext>
            </a:extLst>
          </p:cNvPr>
          <p:cNvSpPr txBox="1"/>
          <p:nvPr/>
        </p:nvSpPr>
        <p:spPr>
          <a:xfrm>
            <a:off x="8477956" y="337351"/>
            <a:ext cx="3397955" cy="830997"/>
          </a:xfrm>
          <a:prstGeom prst="rect">
            <a:avLst/>
          </a:prstGeom>
          <a:noFill/>
        </p:spPr>
        <p:txBody>
          <a:bodyPr wrap="square" rtlCol="0">
            <a:spAutoFit/>
          </a:bodyPr>
          <a:lstStyle/>
          <a:p>
            <a:r>
              <a:rPr lang="fr-FR" sz="1600" dirty="0"/>
              <a:t>Nombre de places pérennes : </a:t>
            </a:r>
            <a:r>
              <a:rPr lang="fr-FR" sz="1600" b="1" dirty="0"/>
              <a:t>317</a:t>
            </a:r>
          </a:p>
          <a:p>
            <a:r>
              <a:rPr lang="fr-FR" sz="1600" dirty="0"/>
              <a:t>Nombre de places sur période</a:t>
            </a:r>
          </a:p>
          <a:p>
            <a:r>
              <a:rPr lang="fr-FR" sz="1600" dirty="0"/>
              <a:t>hivernale: </a:t>
            </a:r>
            <a:r>
              <a:rPr lang="fr-FR" sz="1600" b="1" dirty="0"/>
              <a:t>240</a:t>
            </a:r>
          </a:p>
        </p:txBody>
      </p:sp>
      <p:sp>
        <p:nvSpPr>
          <p:cNvPr id="6" name="Espace réservé de la date 5">
            <a:extLst>
              <a:ext uri="{FF2B5EF4-FFF2-40B4-BE49-F238E27FC236}">
                <a16:creationId xmlns:a16="http://schemas.microsoft.com/office/drawing/2014/main" id="{30C94943-874F-4A22-ADB8-099D385BBAF8}"/>
              </a:ext>
            </a:extLst>
          </p:cNvPr>
          <p:cNvSpPr>
            <a:spLocks noGrp="1"/>
          </p:cNvSpPr>
          <p:nvPr>
            <p:ph type="dt" sz="half" idx="10"/>
          </p:nvPr>
        </p:nvSpPr>
        <p:spPr/>
        <p:txBody>
          <a:bodyPr/>
          <a:lstStyle/>
          <a:p>
            <a:fld id="{D672ED57-B647-4074-A44C-16302D48F31B}" type="datetime1">
              <a:rPr lang="fr-FR" smtClean="0"/>
              <a:t>20/02/2025</a:t>
            </a:fld>
            <a:endParaRPr lang="fr-FR"/>
          </a:p>
        </p:txBody>
      </p:sp>
      <p:sp>
        <p:nvSpPr>
          <p:cNvPr id="7" name="Espace réservé du numéro de diapositive 6">
            <a:extLst>
              <a:ext uri="{FF2B5EF4-FFF2-40B4-BE49-F238E27FC236}">
                <a16:creationId xmlns:a16="http://schemas.microsoft.com/office/drawing/2014/main" id="{76109B9C-A173-4D13-81FC-2C7D2281B504}"/>
              </a:ext>
            </a:extLst>
          </p:cNvPr>
          <p:cNvSpPr>
            <a:spLocks noGrp="1"/>
          </p:cNvSpPr>
          <p:nvPr>
            <p:ph type="sldNum" sz="quarter" idx="12"/>
          </p:nvPr>
        </p:nvSpPr>
        <p:spPr/>
        <p:txBody>
          <a:bodyPr/>
          <a:lstStyle/>
          <a:p>
            <a:fld id="{0E8F9BA9-4596-4F76-BC2A-1EEBD559BC57}" type="slidenum">
              <a:rPr lang="fr-FR" smtClean="0"/>
              <a:t>3</a:t>
            </a:fld>
            <a:endParaRPr lang="fr-FR"/>
          </a:p>
        </p:txBody>
      </p:sp>
    </p:spTree>
    <p:extLst>
      <p:ext uri="{BB962C8B-B14F-4D97-AF65-F5344CB8AC3E}">
        <p14:creationId xmlns:p14="http://schemas.microsoft.com/office/powerpoint/2010/main" val="3774837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84FF027-C32C-7A96-0331-5CD64FF2B443}"/>
              </a:ext>
            </a:extLst>
          </p:cNvPr>
          <p:cNvSpPr>
            <a:spLocks noGrp="1"/>
          </p:cNvSpPr>
          <p:nvPr>
            <p:ph type="title"/>
          </p:nvPr>
        </p:nvSpPr>
        <p:spPr>
          <a:xfrm>
            <a:off x="1171074" y="1396686"/>
            <a:ext cx="3240506" cy="4064628"/>
          </a:xfrm>
        </p:spPr>
        <p:txBody>
          <a:bodyPr>
            <a:normAutofit/>
          </a:bodyPr>
          <a:lstStyle/>
          <a:p>
            <a:br>
              <a:rPr lang="fr-FR" sz="4100" b="0" i="0" u="none" strike="noStrike" baseline="0">
                <a:solidFill>
                  <a:srgbClr val="FFFFFF"/>
                </a:solidFill>
                <a:latin typeface="Times New Roman" panose="02020603050405020304" pitchFamily="18" charset="0"/>
              </a:rPr>
            </a:br>
            <a:r>
              <a:rPr lang="fr-FR" sz="4100">
                <a:solidFill>
                  <a:srgbClr val="FFFFFF"/>
                </a:solidFill>
              </a:rPr>
              <a:t>Hébergement d'insertion (en CHRS ou hors CHRS)</a:t>
            </a: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7FAE796A-7793-0916-F18E-D9E9A3D82F82}"/>
              </a:ext>
            </a:extLst>
          </p:cNvPr>
          <p:cNvSpPr>
            <a:spLocks noGrp="1"/>
          </p:cNvSpPr>
          <p:nvPr>
            <p:ph idx="1"/>
          </p:nvPr>
        </p:nvSpPr>
        <p:spPr>
          <a:xfrm>
            <a:off x="5246328" y="1119031"/>
            <a:ext cx="6332658" cy="5100794"/>
          </a:xfrm>
        </p:spPr>
        <p:txBody>
          <a:bodyPr>
            <a:noAutofit/>
          </a:bodyPr>
          <a:lstStyle/>
          <a:p>
            <a:pPr marL="0" indent="0">
              <a:buNone/>
            </a:pPr>
            <a:r>
              <a:rPr lang="fr-FR" sz="1800" b="1" i="1" u="sng" dirty="0"/>
              <a:t>Missions</a:t>
            </a:r>
            <a:r>
              <a:rPr lang="fr-FR" sz="1600" dirty="0"/>
              <a:t> :</a:t>
            </a:r>
            <a:endParaRPr lang="fr-FR" sz="1600" b="0" i="0" u="none" strike="noStrike" baseline="0" dirty="0"/>
          </a:p>
          <a:p>
            <a:pPr>
              <a:lnSpc>
                <a:spcPct val="100000"/>
              </a:lnSpc>
              <a:spcBef>
                <a:spcPts val="0"/>
              </a:spcBef>
            </a:pPr>
            <a:r>
              <a:rPr lang="fr-FR" sz="1600" b="0" i="0" u="none" strike="noStrike" baseline="0" dirty="0"/>
              <a:t>Hébergement temporaire avec accompagnement socio-éducatif individualisé et soutenu en fréquence et intensité.</a:t>
            </a:r>
          </a:p>
          <a:p>
            <a:pPr>
              <a:lnSpc>
                <a:spcPct val="100000"/>
              </a:lnSpc>
              <a:spcBef>
                <a:spcPts val="0"/>
              </a:spcBef>
            </a:pPr>
            <a:r>
              <a:rPr lang="fr-FR" sz="1600" b="0" i="0" u="none" strike="noStrike" baseline="0" dirty="0"/>
              <a:t>Accompagnement vers une autonomie personnelle et sociale (adaptation ou réadaptation à la vie active, c'est à dire à être acteur de ses démarches et de son projet).</a:t>
            </a:r>
          </a:p>
          <a:p>
            <a:pPr marL="0" indent="0">
              <a:spcBef>
                <a:spcPts val="1200"/>
              </a:spcBef>
              <a:buNone/>
            </a:pPr>
            <a:r>
              <a:rPr lang="fr-FR" sz="1800" b="1" i="1" u="sng" dirty="0"/>
              <a:t>Publics</a:t>
            </a:r>
            <a:r>
              <a:rPr lang="fr-FR" sz="1600" dirty="0"/>
              <a:t> :</a:t>
            </a:r>
          </a:p>
          <a:p>
            <a:pPr>
              <a:lnSpc>
                <a:spcPct val="100000"/>
              </a:lnSpc>
              <a:spcBef>
                <a:spcPts val="0"/>
              </a:spcBef>
            </a:pPr>
            <a:r>
              <a:rPr lang="fr-FR" sz="1600" dirty="0"/>
              <a:t>Personnes ou familles connaissant de graves difficultés d’ordre économiques, sociales, familiales et de santé.</a:t>
            </a:r>
            <a:r>
              <a:rPr lang="fr-FR" sz="1600" b="0" i="0" u="none" strike="noStrike" baseline="0" dirty="0"/>
              <a:t>	</a:t>
            </a:r>
          </a:p>
          <a:p>
            <a:pPr marL="0" indent="0">
              <a:spcBef>
                <a:spcPts val="1200"/>
              </a:spcBef>
              <a:buNone/>
            </a:pPr>
            <a:r>
              <a:rPr lang="fr-FR" sz="1800" b="1" i="1" u="sng" dirty="0"/>
              <a:t>Durée de séjour </a:t>
            </a:r>
            <a:r>
              <a:rPr lang="fr-FR" sz="1600" dirty="0"/>
              <a:t>:</a:t>
            </a:r>
          </a:p>
          <a:p>
            <a:pPr>
              <a:lnSpc>
                <a:spcPct val="100000"/>
              </a:lnSpc>
              <a:spcBef>
                <a:spcPts val="0"/>
              </a:spcBef>
            </a:pPr>
            <a:r>
              <a:rPr lang="fr-FR" sz="1600" dirty="0"/>
              <a:t>Durée moyenne de 12 à 18 mois, en fonction du projet d’insertion, l’objectif étant de sécuriser le parcours résidentiel.</a:t>
            </a:r>
            <a:endParaRPr lang="fr-FR" sz="1600" b="0" i="0" u="none" strike="noStrike" baseline="0" dirty="0"/>
          </a:p>
          <a:p>
            <a:pPr marL="0" indent="0">
              <a:spcBef>
                <a:spcPts val="1200"/>
              </a:spcBef>
              <a:buNone/>
            </a:pPr>
            <a:r>
              <a:rPr lang="fr-FR" sz="1800" b="1" i="1" u="sng" dirty="0"/>
              <a:t>Participation / loyer </a:t>
            </a:r>
            <a:r>
              <a:rPr lang="fr-FR" sz="1600" dirty="0"/>
              <a:t>:</a:t>
            </a:r>
          </a:p>
          <a:p>
            <a:pPr>
              <a:lnSpc>
                <a:spcPct val="100000"/>
              </a:lnSpc>
              <a:spcBef>
                <a:spcPts val="0"/>
              </a:spcBef>
            </a:pPr>
            <a:r>
              <a:rPr lang="fr-FR" sz="1600" dirty="0"/>
              <a:t>Participation financière de 20 % des ressources lorsqu'une prestation d'alimentation est délivrée, ou 10 % à défaut.</a:t>
            </a:r>
          </a:p>
          <a:p>
            <a:pPr marL="0" indent="0">
              <a:spcBef>
                <a:spcPts val="1200"/>
              </a:spcBef>
              <a:buNone/>
            </a:pPr>
            <a:r>
              <a:rPr lang="fr-FR" sz="1800" b="1" i="1" u="sng" dirty="0"/>
              <a:t>Orientation</a:t>
            </a:r>
            <a:r>
              <a:rPr lang="fr-FR" sz="1600" dirty="0"/>
              <a:t> :</a:t>
            </a:r>
            <a:r>
              <a:rPr lang="fr-FR" sz="1600" b="0" i="0" u="none" strike="noStrike" baseline="0" dirty="0"/>
              <a:t>	</a:t>
            </a:r>
          </a:p>
          <a:p>
            <a:pPr>
              <a:lnSpc>
                <a:spcPct val="100000"/>
              </a:lnSpc>
              <a:spcBef>
                <a:spcPts val="0"/>
              </a:spcBef>
            </a:pPr>
            <a:r>
              <a:rPr lang="fr-FR" sz="1600" b="0" i="0" u="none" strike="noStrike" baseline="0" dirty="0"/>
              <a:t>SIAO, via FDL.</a:t>
            </a:r>
          </a:p>
        </p:txBody>
      </p:sp>
      <p:sp>
        <p:nvSpPr>
          <p:cNvPr id="7" name="ZoneTexte 6">
            <a:extLst>
              <a:ext uri="{FF2B5EF4-FFF2-40B4-BE49-F238E27FC236}">
                <a16:creationId xmlns:a16="http://schemas.microsoft.com/office/drawing/2014/main" id="{0B1754A4-133C-08E2-1A52-D4E6BC334C9C}"/>
              </a:ext>
            </a:extLst>
          </p:cNvPr>
          <p:cNvSpPr txBox="1"/>
          <p:nvPr/>
        </p:nvSpPr>
        <p:spPr>
          <a:xfrm>
            <a:off x="10520039" y="176510"/>
            <a:ext cx="1522169" cy="923330"/>
          </a:xfrm>
          <a:prstGeom prst="rect">
            <a:avLst/>
          </a:prstGeom>
          <a:noFill/>
        </p:spPr>
        <p:txBody>
          <a:bodyPr wrap="square" rtlCol="0">
            <a:spAutoFit/>
          </a:bodyPr>
          <a:lstStyle/>
          <a:p>
            <a:pPr algn="ctr"/>
            <a:r>
              <a:rPr lang="fr-FR" dirty="0"/>
              <a:t>Nombre de places : </a:t>
            </a:r>
          </a:p>
          <a:p>
            <a:pPr algn="ctr"/>
            <a:r>
              <a:rPr lang="fr-FR" b="1" dirty="0"/>
              <a:t>181</a:t>
            </a:r>
          </a:p>
        </p:txBody>
      </p:sp>
      <p:sp>
        <p:nvSpPr>
          <p:cNvPr id="5" name="Espace réservé de la date 4">
            <a:extLst>
              <a:ext uri="{FF2B5EF4-FFF2-40B4-BE49-F238E27FC236}">
                <a16:creationId xmlns:a16="http://schemas.microsoft.com/office/drawing/2014/main" id="{80FC96F1-8025-4AFF-B43F-3EABBAF58AC9}"/>
              </a:ext>
            </a:extLst>
          </p:cNvPr>
          <p:cNvSpPr>
            <a:spLocks noGrp="1"/>
          </p:cNvSpPr>
          <p:nvPr>
            <p:ph type="dt" sz="half" idx="10"/>
          </p:nvPr>
        </p:nvSpPr>
        <p:spPr/>
        <p:txBody>
          <a:bodyPr/>
          <a:lstStyle/>
          <a:p>
            <a:fld id="{1F8C5791-1460-41F1-9DC4-F1FEFB0B9C73}" type="datetime1">
              <a:rPr lang="fr-FR" smtClean="0"/>
              <a:t>20/02/2025</a:t>
            </a:fld>
            <a:endParaRPr lang="fr-FR"/>
          </a:p>
        </p:txBody>
      </p:sp>
      <p:sp>
        <p:nvSpPr>
          <p:cNvPr id="6" name="Espace réservé du numéro de diapositive 5">
            <a:extLst>
              <a:ext uri="{FF2B5EF4-FFF2-40B4-BE49-F238E27FC236}">
                <a16:creationId xmlns:a16="http://schemas.microsoft.com/office/drawing/2014/main" id="{9CAC55FC-4075-420C-868E-65E9435C771A}"/>
              </a:ext>
            </a:extLst>
          </p:cNvPr>
          <p:cNvSpPr>
            <a:spLocks noGrp="1"/>
          </p:cNvSpPr>
          <p:nvPr>
            <p:ph type="sldNum" sz="quarter" idx="12"/>
          </p:nvPr>
        </p:nvSpPr>
        <p:spPr/>
        <p:txBody>
          <a:bodyPr/>
          <a:lstStyle/>
          <a:p>
            <a:fld id="{0E8F9BA9-4596-4F76-BC2A-1EEBD559BC57}" type="slidenum">
              <a:rPr lang="fr-FR" smtClean="0"/>
              <a:t>4</a:t>
            </a:fld>
            <a:endParaRPr lang="fr-FR"/>
          </a:p>
        </p:txBody>
      </p:sp>
    </p:spTree>
    <p:extLst>
      <p:ext uri="{BB962C8B-B14F-4D97-AF65-F5344CB8AC3E}">
        <p14:creationId xmlns:p14="http://schemas.microsoft.com/office/powerpoint/2010/main" val="121410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484FF027-C32C-7A96-0331-5CD64FF2B443}"/>
              </a:ext>
            </a:extLst>
          </p:cNvPr>
          <p:cNvSpPr>
            <a:spLocks noGrp="1"/>
          </p:cNvSpPr>
          <p:nvPr>
            <p:ph type="title"/>
          </p:nvPr>
        </p:nvSpPr>
        <p:spPr>
          <a:xfrm>
            <a:off x="848239" y="291400"/>
            <a:ext cx="8824630" cy="1325563"/>
          </a:xfrm>
        </p:spPr>
        <p:txBody>
          <a:bodyPr>
            <a:normAutofit/>
          </a:bodyPr>
          <a:lstStyle/>
          <a:p>
            <a:pPr algn="ctr"/>
            <a:r>
              <a:rPr lang="fr-FR" dirty="0">
                <a:solidFill>
                  <a:schemeClr val="bg1"/>
                </a:solidFill>
                <a:highlight>
                  <a:srgbClr val="008080"/>
                </a:highlight>
              </a:rPr>
              <a:t>Allocation Logement temporaire (</a:t>
            </a:r>
            <a:r>
              <a:rPr lang="fr-FR" b="1" dirty="0">
                <a:solidFill>
                  <a:schemeClr val="bg1"/>
                </a:solidFill>
                <a:highlight>
                  <a:srgbClr val="008080"/>
                </a:highlight>
              </a:rPr>
              <a:t>ALT</a:t>
            </a:r>
            <a:r>
              <a:rPr lang="fr-FR" dirty="0">
                <a:solidFill>
                  <a:schemeClr val="bg1"/>
                </a:solidFill>
                <a:highlight>
                  <a:srgbClr val="008080"/>
                </a:highlight>
              </a:rPr>
              <a:t>) </a:t>
            </a:r>
            <a:br>
              <a:rPr lang="fr-FR" dirty="0">
                <a:solidFill>
                  <a:schemeClr val="bg1"/>
                </a:solidFill>
                <a:highlight>
                  <a:srgbClr val="008080"/>
                </a:highlight>
              </a:rPr>
            </a:br>
            <a:r>
              <a:rPr lang="fr-FR" dirty="0">
                <a:solidFill>
                  <a:schemeClr val="bg1"/>
                </a:solidFill>
                <a:highlight>
                  <a:srgbClr val="008080"/>
                </a:highlight>
              </a:rPr>
              <a:t>avec ou sans mesure PAL</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FAE796A-7793-0916-F18E-D9E9A3D82F82}"/>
              </a:ext>
            </a:extLst>
          </p:cNvPr>
          <p:cNvSpPr>
            <a:spLocks noGrp="1"/>
          </p:cNvSpPr>
          <p:nvPr>
            <p:ph idx="1"/>
          </p:nvPr>
        </p:nvSpPr>
        <p:spPr>
          <a:xfrm>
            <a:off x="786694" y="1706657"/>
            <a:ext cx="8640110" cy="2472022"/>
          </a:xfrm>
        </p:spPr>
        <p:txBody>
          <a:bodyPr>
            <a:noAutofit/>
          </a:bodyPr>
          <a:lstStyle/>
          <a:p>
            <a:pPr marL="0" indent="0">
              <a:buNone/>
            </a:pPr>
            <a:r>
              <a:rPr lang="fr-FR" sz="1800" b="1" i="1" u="sng" dirty="0"/>
              <a:t>Missions</a:t>
            </a:r>
            <a:r>
              <a:rPr lang="fr-FR" sz="1600" dirty="0"/>
              <a:t> :</a:t>
            </a:r>
            <a:endParaRPr lang="fr-FR" sz="1600" b="0" i="0" u="none" strike="noStrike" baseline="0" dirty="0"/>
          </a:p>
          <a:p>
            <a:pPr>
              <a:lnSpc>
                <a:spcPct val="100000"/>
              </a:lnSpc>
              <a:spcBef>
                <a:spcPts val="0"/>
              </a:spcBef>
            </a:pPr>
            <a:r>
              <a:rPr lang="fr-FR" sz="1600" b="0" i="0" u="none" strike="noStrike" baseline="0" dirty="0"/>
              <a:t> Hébergement temporaire avec possibilité d’accompagnement vers et dans le logement.</a:t>
            </a:r>
          </a:p>
          <a:p>
            <a:pPr marL="0" indent="0">
              <a:spcBef>
                <a:spcPts val="1200"/>
              </a:spcBef>
              <a:buNone/>
            </a:pPr>
            <a:r>
              <a:rPr lang="fr-FR" sz="1800" b="1" i="1" u="sng" dirty="0"/>
              <a:t>Publics</a:t>
            </a:r>
            <a:r>
              <a:rPr lang="fr-FR" sz="1600" dirty="0"/>
              <a:t> :</a:t>
            </a:r>
          </a:p>
          <a:p>
            <a:pPr>
              <a:lnSpc>
                <a:spcPct val="100000"/>
              </a:lnSpc>
              <a:spcBef>
                <a:spcPts val="0"/>
              </a:spcBef>
            </a:pPr>
            <a:r>
              <a:rPr lang="fr-FR" sz="1600" b="0" i="0" u="none" strike="noStrike" baseline="0" dirty="0"/>
              <a:t>Personnes défavorisées sans logement ne relevant pas d’un CHRS :</a:t>
            </a:r>
          </a:p>
          <a:p>
            <a:pPr lvl="1">
              <a:lnSpc>
                <a:spcPct val="100000"/>
              </a:lnSpc>
              <a:spcBef>
                <a:spcPts val="0"/>
              </a:spcBef>
            </a:pPr>
            <a:r>
              <a:rPr lang="fr-FR" sz="1400" b="0" i="0" u="none" strike="noStrike" baseline="0" dirty="0"/>
              <a:t>Ménages ne pouvant pas accéder rapidement à un logement locatif du fait d’une perte ou absence momentanée de droits (ressources et mobilisation aide au logement).</a:t>
            </a:r>
          </a:p>
          <a:p>
            <a:pPr lvl="1">
              <a:lnSpc>
                <a:spcPct val="100000"/>
              </a:lnSpc>
              <a:spcBef>
                <a:spcPts val="0"/>
              </a:spcBef>
            </a:pPr>
            <a:r>
              <a:rPr lang="fr-FR" sz="1400" b="0" i="0" u="none" strike="noStrike" baseline="0" dirty="0"/>
              <a:t>Disponibilités pouvant être utilisées pour des situations d’urgence (femmes victimes de violences conjugales, logement incendié…).</a:t>
            </a:r>
          </a:p>
        </p:txBody>
      </p:sp>
      <p:sp>
        <p:nvSpPr>
          <p:cNvPr id="6" name="ZoneTexte 5">
            <a:extLst>
              <a:ext uri="{FF2B5EF4-FFF2-40B4-BE49-F238E27FC236}">
                <a16:creationId xmlns:a16="http://schemas.microsoft.com/office/drawing/2014/main" id="{775EC5AE-8903-28B9-F34D-7386F1AB697D}"/>
              </a:ext>
            </a:extLst>
          </p:cNvPr>
          <p:cNvSpPr txBox="1"/>
          <p:nvPr/>
        </p:nvSpPr>
        <p:spPr>
          <a:xfrm>
            <a:off x="2994631" y="3904690"/>
            <a:ext cx="8349130" cy="2406813"/>
          </a:xfrm>
          <a:prstGeom prst="rect">
            <a:avLst/>
          </a:prstGeom>
          <a:noFill/>
        </p:spPr>
        <p:txBody>
          <a:bodyPr wrap="square">
            <a:spAutoFit/>
          </a:bodyPr>
          <a:lstStyle/>
          <a:p>
            <a:pPr marL="0" indent="0">
              <a:buFont typeface="Arial" panose="020B0604020202020204" pitchFamily="34" charset="0"/>
              <a:buNone/>
            </a:pPr>
            <a:r>
              <a:rPr lang="fr-FR" b="1" i="1" u="sng" dirty="0"/>
              <a:t>Durée de séjour </a:t>
            </a:r>
            <a:r>
              <a:rPr lang="fr-FR" sz="1600" dirty="0"/>
              <a:t>:</a:t>
            </a:r>
          </a:p>
          <a:p>
            <a:pPr marL="228600" indent="-228600">
              <a:buFont typeface="Arial" panose="020B0604020202020204" pitchFamily="34" charset="0"/>
              <a:buChar char="•"/>
            </a:pPr>
            <a:r>
              <a:rPr lang="fr-FR" sz="1600" dirty="0"/>
              <a:t> Durée moyenne de 6 mois, renouvelable jusqu’à 12 mois</a:t>
            </a:r>
          </a:p>
          <a:p>
            <a:pPr>
              <a:lnSpc>
                <a:spcPct val="90000"/>
              </a:lnSpc>
              <a:spcBef>
                <a:spcPts val="1200"/>
              </a:spcBef>
            </a:pPr>
            <a:r>
              <a:rPr lang="fr-FR" b="1" i="1" u="sng" dirty="0"/>
              <a:t>Participation / loyer </a:t>
            </a:r>
            <a:r>
              <a:rPr lang="fr-FR" sz="1600" dirty="0"/>
              <a:t>:</a:t>
            </a:r>
          </a:p>
          <a:p>
            <a:pPr marL="285750" indent="-285750">
              <a:buFont typeface="Arial" panose="020B0604020202020204" pitchFamily="34" charset="0"/>
              <a:buChar char="•"/>
            </a:pPr>
            <a:r>
              <a:rPr lang="fr-FR" sz="1600" dirty="0"/>
              <a:t>Selon les opérateurs : Participation basée sur le coût du loyer net d'aide au logement ou participation financière de 20 % des ressources lorsqu'une prestation d'alimentation est délivrée, ou 10 % à défaut.</a:t>
            </a:r>
          </a:p>
          <a:p>
            <a:pPr marL="0" indent="0">
              <a:lnSpc>
                <a:spcPct val="90000"/>
              </a:lnSpc>
              <a:spcBef>
                <a:spcPts val="1200"/>
              </a:spcBef>
              <a:buFont typeface="Arial" panose="020B0604020202020204" pitchFamily="34" charset="0"/>
              <a:buNone/>
            </a:pPr>
            <a:r>
              <a:rPr lang="fr-FR" b="1" i="1" u="sng" dirty="0"/>
              <a:t>Orientation</a:t>
            </a:r>
            <a:r>
              <a:rPr lang="fr-FR" sz="1600" dirty="0"/>
              <a:t> :	</a:t>
            </a:r>
          </a:p>
          <a:p>
            <a:pPr marL="285750" indent="-285750">
              <a:buFont typeface="Arial" panose="020B0604020202020204" pitchFamily="34" charset="0"/>
              <a:buChar char="•"/>
            </a:pPr>
            <a:r>
              <a:rPr lang="fr-FR" sz="1600" dirty="0"/>
              <a:t>SIAO via FDL pour certaines places, gestionnaires ALT pour d’autres</a:t>
            </a:r>
          </a:p>
        </p:txBody>
      </p:sp>
      <p:sp>
        <p:nvSpPr>
          <p:cNvPr id="8" name="ZoneTexte 7">
            <a:extLst>
              <a:ext uri="{FF2B5EF4-FFF2-40B4-BE49-F238E27FC236}">
                <a16:creationId xmlns:a16="http://schemas.microsoft.com/office/drawing/2014/main" id="{A1D5740C-B567-7303-17CA-0C3404DD21ED}"/>
              </a:ext>
            </a:extLst>
          </p:cNvPr>
          <p:cNvSpPr txBox="1"/>
          <p:nvPr/>
        </p:nvSpPr>
        <p:spPr>
          <a:xfrm>
            <a:off x="10120544" y="439178"/>
            <a:ext cx="1522169" cy="923330"/>
          </a:xfrm>
          <a:prstGeom prst="rect">
            <a:avLst/>
          </a:prstGeom>
          <a:noFill/>
        </p:spPr>
        <p:txBody>
          <a:bodyPr wrap="square" rtlCol="0">
            <a:spAutoFit/>
          </a:bodyPr>
          <a:lstStyle/>
          <a:p>
            <a:pPr algn="ctr"/>
            <a:r>
              <a:rPr lang="fr-FR" dirty="0"/>
              <a:t>Nombre de places : </a:t>
            </a:r>
          </a:p>
          <a:p>
            <a:pPr algn="ctr"/>
            <a:r>
              <a:rPr lang="fr-FR" b="1" dirty="0"/>
              <a:t>119</a:t>
            </a:r>
          </a:p>
        </p:txBody>
      </p:sp>
      <p:sp>
        <p:nvSpPr>
          <p:cNvPr id="5" name="Espace réservé de la date 4">
            <a:extLst>
              <a:ext uri="{FF2B5EF4-FFF2-40B4-BE49-F238E27FC236}">
                <a16:creationId xmlns:a16="http://schemas.microsoft.com/office/drawing/2014/main" id="{9796D586-459C-414B-B086-3E03CE24D8B0}"/>
              </a:ext>
            </a:extLst>
          </p:cNvPr>
          <p:cNvSpPr>
            <a:spLocks noGrp="1"/>
          </p:cNvSpPr>
          <p:nvPr>
            <p:ph type="dt" sz="half" idx="10"/>
          </p:nvPr>
        </p:nvSpPr>
        <p:spPr/>
        <p:txBody>
          <a:bodyPr/>
          <a:lstStyle/>
          <a:p>
            <a:fld id="{3325439C-99B1-404B-BB10-EE802E0314A6}" type="datetime1">
              <a:rPr lang="fr-FR" smtClean="0"/>
              <a:t>20/02/2025</a:t>
            </a:fld>
            <a:endParaRPr lang="fr-FR"/>
          </a:p>
        </p:txBody>
      </p:sp>
      <p:sp>
        <p:nvSpPr>
          <p:cNvPr id="7" name="Espace réservé du numéro de diapositive 6">
            <a:extLst>
              <a:ext uri="{FF2B5EF4-FFF2-40B4-BE49-F238E27FC236}">
                <a16:creationId xmlns:a16="http://schemas.microsoft.com/office/drawing/2014/main" id="{921B1538-CC1C-44EC-B2FF-78B910F6C710}"/>
              </a:ext>
            </a:extLst>
          </p:cNvPr>
          <p:cNvSpPr>
            <a:spLocks noGrp="1"/>
          </p:cNvSpPr>
          <p:nvPr>
            <p:ph type="sldNum" sz="quarter" idx="12"/>
          </p:nvPr>
        </p:nvSpPr>
        <p:spPr/>
        <p:txBody>
          <a:bodyPr/>
          <a:lstStyle/>
          <a:p>
            <a:fld id="{0E8F9BA9-4596-4F76-BC2A-1EEBD559BC57}" type="slidenum">
              <a:rPr lang="fr-FR" smtClean="0"/>
              <a:t>5</a:t>
            </a:fld>
            <a:endParaRPr lang="fr-FR"/>
          </a:p>
        </p:txBody>
      </p:sp>
    </p:spTree>
    <p:extLst>
      <p:ext uri="{BB962C8B-B14F-4D97-AF65-F5344CB8AC3E}">
        <p14:creationId xmlns:p14="http://schemas.microsoft.com/office/powerpoint/2010/main" val="3091950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484FF027-C32C-7A96-0331-5CD64FF2B443}"/>
              </a:ext>
            </a:extLst>
          </p:cNvPr>
          <p:cNvSpPr>
            <a:spLocks noGrp="1"/>
          </p:cNvSpPr>
          <p:nvPr>
            <p:ph type="title"/>
          </p:nvPr>
        </p:nvSpPr>
        <p:spPr>
          <a:xfrm>
            <a:off x="1198709" y="291401"/>
            <a:ext cx="8474159" cy="1153197"/>
          </a:xfrm>
          <a:solidFill>
            <a:srgbClr val="328CB0"/>
          </a:solidFill>
        </p:spPr>
        <p:txBody>
          <a:bodyPr>
            <a:noAutofit/>
          </a:bodyPr>
          <a:lstStyle/>
          <a:p>
            <a:pPr algn="ctr"/>
            <a:r>
              <a:rPr lang="fr-FR" sz="2800" b="1" dirty="0">
                <a:solidFill>
                  <a:schemeClr val="bg1"/>
                </a:solidFill>
              </a:rPr>
              <a:t>Allocation Logement temporaire (ALT) </a:t>
            </a:r>
            <a:br>
              <a:rPr lang="fr-FR" sz="2800" b="1" dirty="0">
                <a:solidFill>
                  <a:schemeClr val="bg1"/>
                </a:solidFill>
              </a:rPr>
            </a:br>
            <a:r>
              <a:rPr lang="fr-FR" sz="2800" b="1" dirty="0">
                <a:solidFill>
                  <a:schemeClr val="bg1"/>
                </a:solidFill>
              </a:rPr>
              <a:t>avec accompagnement AGIR dédiée aux réfugiés régularisés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FAE796A-7793-0916-F18E-D9E9A3D82F82}"/>
              </a:ext>
            </a:extLst>
          </p:cNvPr>
          <p:cNvSpPr>
            <a:spLocks noGrp="1"/>
          </p:cNvSpPr>
          <p:nvPr>
            <p:ph idx="1"/>
          </p:nvPr>
        </p:nvSpPr>
        <p:spPr>
          <a:xfrm>
            <a:off x="786694" y="1706657"/>
            <a:ext cx="8640110" cy="2472022"/>
          </a:xfrm>
        </p:spPr>
        <p:txBody>
          <a:bodyPr>
            <a:noAutofit/>
          </a:bodyPr>
          <a:lstStyle/>
          <a:p>
            <a:pPr marL="0" indent="0">
              <a:buNone/>
            </a:pPr>
            <a:r>
              <a:rPr lang="fr-FR" sz="1800" b="1" i="1" u="sng" dirty="0"/>
              <a:t>Missions</a:t>
            </a:r>
            <a:r>
              <a:rPr lang="fr-FR" sz="1600" dirty="0"/>
              <a:t> :</a:t>
            </a:r>
            <a:endParaRPr lang="fr-FR" sz="1600" b="0" i="0" u="none" strike="noStrike" baseline="0" dirty="0"/>
          </a:p>
          <a:p>
            <a:pPr>
              <a:lnSpc>
                <a:spcPct val="100000"/>
              </a:lnSpc>
              <a:spcBef>
                <a:spcPts val="0"/>
              </a:spcBef>
            </a:pPr>
            <a:r>
              <a:rPr lang="fr-FR" sz="1600" b="0" i="0" u="none" strike="noStrike" baseline="0" dirty="0"/>
              <a:t> Hébergement temporaire avec possibilité d’accompagnement vers et dans le logement.</a:t>
            </a:r>
          </a:p>
          <a:p>
            <a:pPr marL="0" indent="0">
              <a:spcBef>
                <a:spcPts val="1200"/>
              </a:spcBef>
              <a:buNone/>
            </a:pPr>
            <a:r>
              <a:rPr lang="fr-FR" sz="1800" b="1" i="1" u="sng" dirty="0"/>
              <a:t>Publics</a:t>
            </a:r>
            <a:r>
              <a:rPr lang="fr-FR" sz="1600" dirty="0"/>
              <a:t> :</a:t>
            </a:r>
          </a:p>
          <a:p>
            <a:pPr>
              <a:lnSpc>
                <a:spcPct val="100000"/>
              </a:lnSpc>
              <a:spcBef>
                <a:spcPts val="0"/>
              </a:spcBef>
            </a:pPr>
            <a:r>
              <a:rPr lang="fr-FR" sz="1600" b="0" i="0" u="none" strike="noStrike" baseline="0" dirty="0"/>
              <a:t>Personnes défavorisées sans logement ne relevant pas d’un CHRS :</a:t>
            </a:r>
          </a:p>
          <a:p>
            <a:pPr lvl="1">
              <a:lnSpc>
                <a:spcPct val="100000"/>
              </a:lnSpc>
              <a:spcBef>
                <a:spcPts val="0"/>
              </a:spcBef>
            </a:pPr>
            <a:r>
              <a:rPr lang="fr-FR" sz="1400" b="0" i="0" u="none" strike="noStrike" baseline="0" dirty="0"/>
              <a:t>Ménages ne pouvant pas accéder rapidement à un logement locatif du fait d’une perte ou absence momentanée de droits (ressources et mobilisation aide au logement).</a:t>
            </a:r>
          </a:p>
          <a:p>
            <a:pPr lvl="1">
              <a:lnSpc>
                <a:spcPct val="100000"/>
              </a:lnSpc>
              <a:spcBef>
                <a:spcPts val="0"/>
              </a:spcBef>
            </a:pPr>
            <a:r>
              <a:rPr lang="fr-FR" sz="1400" b="0" i="0" u="none" strike="noStrike" baseline="0" dirty="0"/>
              <a:t>Disponibilités pouvant être utilisées pour des situations d’urgence (femmes victimes de violences conjugales, logement incendié…).</a:t>
            </a:r>
          </a:p>
        </p:txBody>
      </p:sp>
      <p:sp>
        <p:nvSpPr>
          <p:cNvPr id="6" name="ZoneTexte 5">
            <a:extLst>
              <a:ext uri="{FF2B5EF4-FFF2-40B4-BE49-F238E27FC236}">
                <a16:creationId xmlns:a16="http://schemas.microsoft.com/office/drawing/2014/main" id="{775EC5AE-8903-28B9-F34D-7386F1AB697D}"/>
              </a:ext>
            </a:extLst>
          </p:cNvPr>
          <p:cNvSpPr txBox="1"/>
          <p:nvPr/>
        </p:nvSpPr>
        <p:spPr>
          <a:xfrm>
            <a:off x="2994631" y="3904690"/>
            <a:ext cx="8349130" cy="2406813"/>
          </a:xfrm>
          <a:prstGeom prst="rect">
            <a:avLst/>
          </a:prstGeom>
          <a:noFill/>
        </p:spPr>
        <p:txBody>
          <a:bodyPr wrap="square">
            <a:spAutoFit/>
          </a:bodyPr>
          <a:lstStyle/>
          <a:p>
            <a:pPr marL="0" indent="0">
              <a:buFont typeface="Arial" panose="020B0604020202020204" pitchFamily="34" charset="0"/>
              <a:buNone/>
            </a:pPr>
            <a:r>
              <a:rPr lang="fr-FR" b="1" i="1" u="sng" dirty="0"/>
              <a:t>Durée de séjour </a:t>
            </a:r>
            <a:r>
              <a:rPr lang="fr-FR" sz="1600" dirty="0"/>
              <a:t>:</a:t>
            </a:r>
          </a:p>
          <a:p>
            <a:pPr marL="228600" indent="-228600">
              <a:buFont typeface="Arial" panose="020B0604020202020204" pitchFamily="34" charset="0"/>
              <a:buChar char="•"/>
            </a:pPr>
            <a:r>
              <a:rPr lang="fr-FR" sz="1600" dirty="0"/>
              <a:t> Durée moyenne de 6 mois, renouvelable jusqu’à 12 mois</a:t>
            </a:r>
          </a:p>
          <a:p>
            <a:pPr>
              <a:lnSpc>
                <a:spcPct val="90000"/>
              </a:lnSpc>
              <a:spcBef>
                <a:spcPts val="1200"/>
              </a:spcBef>
            </a:pPr>
            <a:r>
              <a:rPr lang="fr-FR" b="1" i="1" u="sng" dirty="0"/>
              <a:t>Participation / loyer </a:t>
            </a:r>
            <a:r>
              <a:rPr lang="fr-FR" sz="1600" dirty="0"/>
              <a:t>:</a:t>
            </a:r>
          </a:p>
          <a:p>
            <a:pPr marL="285750" indent="-285750">
              <a:buFont typeface="Arial" panose="020B0604020202020204" pitchFamily="34" charset="0"/>
              <a:buChar char="•"/>
            </a:pPr>
            <a:r>
              <a:rPr lang="fr-FR" sz="1600" strike="sngStrike" dirty="0"/>
              <a:t>Selon les opérateurs : Participation basée sur le coût du loyer net d'aide au logement ou participation financière de 20 % des ressources lorsqu'une prestation d'alimentation est délivrée, ou 10 % à défaut.</a:t>
            </a:r>
          </a:p>
          <a:p>
            <a:pPr marL="0" indent="0">
              <a:lnSpc>
                <a:spcPct val="90000"/>
              </a:lnSpc>
              <a:spcBef>
                <a:spcPts val="1200"/>
              </a:spcBef>
              <a:buFont typeface="Arial" panose="020B0604020202020204" pitchFamily="34" charset="0"/>
              <a:buNone/>
            </a:pPr>
            <a:r>
              <a:rPr lang="fr-FR" b="1" i="1" u="sng" dirty="0"/>
              <a:t>Orientation</a:t>
            </a:r>
            <a:r>
              <a:rPr lang="fr-FR" sz="1600" dirty="0"/>
              <a:t> :	</a:t>
            </a:r>
          </a:p>
          <a:p>
            <a:pPr marL="285750" indent="-285750">
              <a:buFont typeface="Arial" panose="020B0604020202020204" pitchFamily="34" charset="0"/>
              <a:buChar char="•"/>
            </a:pPr>
            <a:r>
              <a:rPr lang="fr-FR" sz="1600" strike="sngStrike" dirty="0"/>
              <a:t>SIAO via FDL pour certaines places, gestionnaires ALT pour d’autres</a:t>
            </a:r>
          </a:p>
        </p:txBody>
      </p:sp>
      <p:sp>
        <p:nvSpPr>
          <p:cNvPr id="8" name="ZoneTexte 7">
            <a:extLst>
              <a:ext uri="{FF2B5EF4-FFF2-40B4-BE49-F238E27FC236}">
                <a16:creationId xmlns:a16="http://schemas.microsoft.com/office/drawing/2014/main" id="{A1D5740C-B567-7303-17CA-0C3404DD21ED}"/>
              </a:ext>
            </a:extLst>
          </p:cNvPr>
          <p:cNvSpPr txBox="1"/>
          <p:nvPr/>
        </p:nvSpPr>
        <p:spPr>
          <a:xfrm>
            <a:off x="10120544" y="439178"/>
            <a:ext cx="1522169" cy="923330"/>
          </a:xfrm>
          <a:prstGeom prst="rect">
            <a:avLst/>
          </a:prstGeom>
          <a:noFill/>
        </p:spPr>
        <p:txBody>
          <a:bodyPr wrap="square" rtlCol="0">
            <a:spAutoFit/>
          </a:bodyPr>
          <a:lstStyle/>
          <a:p>
            <a:pPr algn="ctr"/>
            <a:r>
              <a:rPr lang="fr-FR" dirty="0"/>
              <a:t>Nombre de places : </a:t>
            </a:r>
          </a:p>
          <a:p>
            <a:pPr algn="ctr"/>
            <a:r>
              <a:rPr lang="fr-FR" b="1" dirty="0"/>
              <a:t>82</a:t>
            </a:r>
          </a:p>
        </p:txBody>
      </p:sp>
      <p:sp>
        <p:nvSpPr>
          <p:cNvPr id="5" name="Espace réservé de la date 4">
            <a:extLst>
              <a:ext uri="{FF2B5EF4-FFF2-40B4-BE49-F238E27FC236}">
                <a16:creationId xmlns:a16="http://schemas.microsoft.com/office/drawing/2014/main" id="{6E45BBCF-90CB-477C-AD25-7415B88FE5FF}"/>
              </a:ext>
            </a:extLst>
          </p:cNvPr>
          <p:cNvSpPr>
            <a:spLocks noGrp="1"/>
          </p:cNvSpPr>
          <p:nvPr>
            <p:ph type="dt" sz="half" idx="10"/>
          </p:nvPr>
        </p:nvSpPr>
        <p:spPr/>
        <p:txBody>
          <a:bodyPr/>
          <a:lstStyle/>
          <a:p>
            <a:fld id="{6BDAF630-6782-4985-9CCA-A68EA1BB9CB8}" type="datetime1">
              <a:rPr lang="fr-FR" smtClean="0"/>
              <a:t>20/02/2025</a:t>
            </a:fld>
            <a:endParaRPr lang="fr-FR"/>
          </a:p>
        </p:txBody>
      </p:sp>
      <p:sp>
        <p:nvSpPr>
          <p:cNvPr id="7" name="Espace réservé du numéro de diapositive 6">
            <a:extLst>
              <a:ext uri="{FF2B5EF4-FFF2-40B4-BE49-F238E27FC236}">
                <a16:creationId xmlns:a16="http://schemas.microsoft.com/office/drawing/2014/main" id="{C9E2DD9E-F314-47E6-9451-2ECEDB63A3D5}"/>
              </a:ext>
            </a:extLst>
          </p:cNvPr>
          <p:cNvSpPr>
            <a:spLocks noGrp="1"/>
          </p:cNvSpPr>
          <p:nvPr>
            <p:ph type="sldNum" sz="quarter" idx="12"/>
          </p:nvPr>
        </p:nvSpPr>
        <p:spPr/>
        <p:txBody>
          <a:bodyPr/>
          <a:lstStyle/>
          <a:p>
            <a:fld id="{0E8F9BA9-4596-4F76-BC2A-1EEBD559BC57}" type="slidenum">
              <a:rPr lang="fr-FR" smtClean="0"/>
              <a:t>6</a:t>
            </a:fld>
            <a:endParaRPr lang="fr-FR"/>
          </a:p>
        </p:txBody>
      </p:sp>
    </p:spTree>
    <p:extLst>
      <p:ext uri="{BB962C8B-B14F-4D97-AF65-F5344CB8AC3E}">
        <p14:creationId xmlns:p14="http://schemas.microsoft.com/office/powerpoint/2010/main" val="446592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07816C4F-C3A4-4B31-8E77-600F247BD9BE}"/>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kern="1200">
                <a:solidFill>
                  <a:schemeClr val="tx1"/>
                </a:solidFill>
                <a:latin typeface="+mj-lt"/>
                <a:ea typeface="+mj-ea"/>
                <a:cs typeface="+mj-cs"/>
              </a:rPr>
              <a:t>HEBERGEMENT LIÉ À UNE PROBLEMATIQUE DE SANTÉ </a:t>
            </a:r>
          </a:p>
        </p:txBody>
      </p:sp>
      <p:sp>
        <p:nvSpPr>
          <p:cNvPr id="3" name="Espace réservé de la date 2">
            <a:extLst>
              <a:ext uri="{FF2B5EF4-FFF2-40B4-BE49-F238E27FC236}">
                <a16:creationId xmlns:a16="http://schemas.microsoft.com/office/drawing/2014/main" id="{1A12D9AB-9B92-439C-BA2F-0A3B9F4D357C}"/>
              </a:ext>
            </a:extLst>
          </p:cNvPr>
          <p:cNvSpPr>
            <a:spLocks noGrp="1"/>
          </p:cNvSpPr>
          <p:nvPr>
            <p:ph type="dt" sz="half" idx="10"/>
          </p:nvPr>
        </p:nvSpPr>
        <p:spPr/>
        <p:txBody>
          <a:bodyPr/>
          <a:lstStyle/>
          <a:p>
            <a:fld id="{74C39AF5-26A0-45FA-A6DD-380AC1117BFF}" type="datetime1">
              <a:rPr lang="fr-FR" smtClean="0"/>
              <a:t>20/02/2025</a:t>
            </a:fld>
            <a:endParaRPr lang="fr-FR"/>
          </a:p>
        </p:txBody>
      </p:sp>
      <p:sp>
        <p:nvSpPr>
          <p:cNvPr id="5" name="Espace réservé du numéro de diapositive 4">
            <a:extLst>
              <a:ext uri="{FF2B5EF4-FFF2-40B4-BE49-F238E27FC236}">
                <a16:creationId xmlns:a16="http://schemas.microsoft.com/office/drawing/2014/main" id="{F35B8555-528D-4A7E-A1CA-2162B5A5BC6A}"/>
              </a:ext>
            </a:extLst>
          </p:cNvPr>
          <p:cNvSpPr>
            <a:spLocks noGrp="1"/>
          </p:cNvSpPr>
          <p:nvPr>
            <p:ph type="sldNum" sz="quarter" idx="12"/>
          </p:nvPr>
        </p:nvSpPr>
        <p:spPr/>
        <p:txBody>
          <a:bodyPr/>
          <a:lstStyle/>
          <a:p>
            <a:fld id="{0E8F9BA9-4596-4F76-BC2A-1EEBD559BC57}" type="slidenum">
              <a:rPr lang="fr-FR" smtClean="0"/>
              <a:t>7</a:t>
            </a:fld>
            <a:endParaRPr lang="fr-FR"/>
          </a:p>
        </p:txBody>
      </p:sp>
    </p:spTree>
    <p:extLst>
      <p:ext uri="{BB962C8B-B14F-4D97-AF65-F5344CB8AC3E}">
        <p14:creationId xmlns:p14="http://schemas.microsoft.com/office/powerpoint/2010/main" val="1252118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34E896D-AF93-DA2C-8D90-EFD2499A09B8}"/>
              </a:ext>
            </a:extLst>
          </p:cNvPr>
          <p:cNvSpPr>
            <a:spLocks noGrp="1"/>
          </p:cNvSpPr>
          <p:nvPr>
            <p:ph type="title"/>
          </p:nvPr>
        </p:nvSpPr>
        <p:spPr>
          <a:xfrm>
            <a:off x="686834" y="1153572"/>
            <a:ext cx="3200400" cy="4461163"/>
          </a:xfrm>
        </p:spPr>
        <p:txBody>
          <a:bodyPr>
            <a:normAutofit/>
          </a:bodyPr>
          <a:lstStyle/>
          <a:p>
            <a:r>
              <a:rPr lang="fr-FR">
                <a:solidFill>
                  <a:srgbClr val="FFFFFF"/>
                </a:solidFill>
              </a:rPr>
              <a:t>Lit halte soins santé (LHSS)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05D72004-6E7C-4236-6AD8-148E8416BB5A}"/>
              </a:ext>
            </a:extLst>
          </p:cNvPr>
          <p:cNvSpPr>
            <a:spLocks noGrp="1"/>
          </p:cNvSpPr>
          <p:nvPr>
            <p:ph idx="1"/>
          </p:nvPr>
        </p:nvSpPr>
        <p:spPr>
          <a:xfrm>
            <a:off x="4447308" y="591344"/>
            <a:ext cx="6906491" cy="5585619"/>
          </a:xfrm>
        </p:spPr>
        <p:txBody>
          <a:bodyPr anchor="ctr">
            <a:normAutofit/>
          </a:bodyPr>
          <a:lstStyle/>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Missions</a:t>
            </a:r>
            <a:r>
              <a:rPr kumimoji="0" lang="fr-FR" sz="1800" b="0" i="0" u="none" strike="noStrike" kern="1200" cap="none" spc="0" normalizeH="0" baseline="0" noProof="0" dirty="0">
                <a:ln>
                  <a:noFill/>
                </a:ln>
                <a:effectLst/>
                <a:uLnTx/>
                <a:uFillTx/>
                <a:latin typeface="Calibri" panose="020F0502020204030204"/>
                <a:ea typeface="+mn-ea"/>
                <a:cs typeface="+mn-cs"/>
              </a:rPr>
              <a:t>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effectLst/>
                <a:uLnTx/>
                <a:uFillTx/>
                <a:latin typeface="Calibri" panose="020F0502020204030204"/>
                <a:ea typeface="+mn-ea"/>
                <a:cs typeface="+mn-cs"/>
              </a:rPr>
              <a:t>Hébergement temporaire comprenant une prise en charge médico-sociale.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effectLst/>
                <a:uLnTx/>
                <a:uFillTx/>
                <a:latin typeface="Calibri" panose="020F0502020204030204"/>
                <a:ea typeface="+mn-ea"/>
                <a:cs typeface="+mn-cs"/>
              </a:rPr>
              <a:t>Les LHSS ne sont pas dédiés à une pathologie donnée.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effectLst/>
                <a:uLnTx/>
                <a:uFillTx/>
                <a:latin typeface="Calibri" panose="020F0502020204030204"/>
                <a:ea typeface="+mn-ea"/>
                <a:cs typeface="+mn-cs"/>
              </a:rPr>
              <a:t>Présence en interne d'un médecin référent prescripteur.</a:t>
            </a:r>
          </a:p>
          <a:p>
            <a:pPr marL="0" marR="0" lvl="0" indent="0" defTabSz="914400" rtl="0" eaLnBrk="1" fontAlgn="auto" latinLnBrk="0" hangingPunct="1">
              <a:spcBef>
                <a:spcPts val="1200"/>
              </a:spcBef>
              <a:spcAft>
                <a:spcPts val="0"/>
              </a:spcAft>
              <a:buClrTx/>
              <a:buSzTx/>
              <a:buFont typeface="Arial" panose="020B0604020202020204" pitchFamily="34" charset="0"/>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Publics</a:t>
            </a:r>
            <a:r>
              <a:rPr kumimoji="0" lang="fr-FR" sz="1800" b="0" i="0" u="none" strike="noStrike" kern="1200" cap="none" spc="0" normalizeH="0" baseline="0" noProof="0" dirty="0">
                <a:ln>
                  <a:noFill/>
                </a:ln>
                <a:effectLst/>
                <a:uLnTx/>
                <a:uFillTx/>
                <a:latin typeface="Calibri" panose="020F0502020204030204"/>
                <a:ea typeface="+mn-ea"/>
                <a:cs typeface="+mn-cs"/>
              </a:rPr>
              <a:t>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effectLst/>
                <a:uLnTx/>
                <a:uFillTx/>
                <a:latin typeface="Calibri" panose="020F0502020204030204"/>
                <a:ea typeface="+mn-ea"/>
                <a:cs typeface="+mn-cs"/>
              </a:rPr>
              <a:t>Personne majeure, SDF, ne relevant pas d’un CHRS, du fait d’une pathologie ou état de santé général nécessitant des soins.</a:t>
            </a:r>
          </a:p>
          <a:p>
            <a:pPr marL="0" marR="0" lvl="0" indent="0" defTabSz="914400" rtl="0" eaLnBrk="1" fontAlgn="auto" latinLnBrk="0" hangingPunct="1">
              <a:spcBef>
                <a:spcPts val="1200"/>
              </a:spcBef>
              <a:spcAft>
                <a:spcPts val="0"/>
              </a:spcAft>
              <a:buClrTx/>
              <a:buSzTx/>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Durée de séjour </a:t>
            </a:r>
            <a:r>
              <a:rPr kumimoji="0" lang="fr-FR" sz="1800" b="0" i="0" u="none" strike="noStrike" kern="1200" cap="none" spc="0" normalizeH="0" baseline="0" noProof="0" dirty="0">
                <a:ln>
                  <a:noFill/>
                </a:ln>
                <a:effectLst/>
                <a:uLnTx/>
                <a:uFillTx/>
                <a:latin typeface="Calibri" panose="020F0502020204030204"/>
                <a:ea typeface="+mn-ea"/>
                <a:cs typeface="+mn-cs"/>
              </a:rPr>
              <a:t>:</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effectLst/>
                <a:uLnTx/>
                <a:uFillTx/>
                <a:latin typeface="Calibri" panose="020F0502020204030204"/>
                <a:ea typeface="+mn-ea"/>
                <a:cs typeface="+mn-cs"/>
              </a:rPr>
              <a:t> 2 mois renouvelable selon état de santé (sans limitation de durée).</a:t>
            </a:r>
          </a:p>
          <a:p>
            <a:pPr marL="0" marR="0" lvl="0" indent="0" defTabSz="914400" rtl="0" eaLnBrk="1" fontAlgn="auto" latinLnBrk="0" hangingPunct="1">
              <a:spcBef>
                <a:spcPts val="1200"/>
              </a:spcBef>
              <a:spcAft>
                <a:spcPts val="0"/>
              </a:spcAft>
              <a:buClrTx/>
              <a:buSzTx/>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Participation / loyer </a:t>
            </a:r>
            <a:r>
              <a:rPr kumimoji="0" lang="fr-FR" sz="1800" b="0" i="0" u="none" strike="noStrike" kern="1200" cap="none" spc="0" normalizeH="0" baseline="0" noProof="0" dirty="0">
                <a:ln>
                  <a:noFill/>
                </a:ln>
                <a:effectLst/>
                <a:uLnTx/>
                <a:uFillTx/>
                <a:latin typeface="Calibri" panose="020F0502020204030204"/>
                <a:ea typeface="+mn-ea"/>
                <a:cs typeface="+mn-cs"/>
              </a:rPr>
              <a:t>:</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i="0" u="none" strike="noStrike" kern="1200" cap="none" spc="0" normalizeH="0" baseline="0" noProof="0" dirty="0">
                <a:ln>
                  <a:noFill/>
                </a:ln>
                <a:effectLst/>
                <a:uLnTx/>
                <a:uFillTx/>
                <a:latin typeface="Calibri" panose="020F0502020204030204"/>
                <a:ea typeface="+mn-ea"/>
                <a:cs typeface="+mn-cs"/>
              </a:rPr>
              <a:t>Si ressources, participation symbolique demandée.</a:t>
            </a:r>
          </a:p>
          <a:p>
            <a:pPr marL="0" marR="0" lvl="0" indent="0" defTabSz="914400" rtl="0" eaLnBrk="1" fontAlgn="auto" latinLnBrk="0" hangingPunct="1">
              <a:spcBef>
                <a:spcPts val="1200"/>
              </a:spcBef>
              <a:spcAft>
                <a:spcPts val="0"/>
              </a:spcAft>
              <a:buClrTx/>
              <a:buSzTx/>
              <a:buFont typeface="Arial" panose="020B0604020202020204" pitchFamily="34" charset="0"/>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Orientation</a:t>
            </a:r>
            <a:r>
              <a:rPr kumimoji="0" lang="fr-FR" sz="1800" b="0" i="0" u="none" strike="noStrike" kern="1200" cap="none" spc="0" normalizeH="0" baseline="0" noProof="0" dirty="0">
                <a:ln>
                  <a:noFill/>
                </a:ln>
                <a:effectLst/>
                <a:uLnTx/>
                <a:uFillTx/>
                <a:latin typeface="Calibri" panose="020F0502020204030204"/>
                <a:ea typeface="+mn-ea"/>
                <a:cs typeface="+mn-cs"/>
              </a:rPr>
              <a:t> :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effectLst/>
                <a:uLnTx/>
                <a:uFillTx/>
                <a:latin typeface="Calibri" panose="020F0502020204030204"/>
                <a:ea typeface="+mn-ea"/>
                <a:cs typeface="+mn-cs"/>
              </a:rPr>
              <a:t>Commission d'admission BASILIADE (sur compte rendu médical, et évaluation sociale).</a:t>
            </a:r>
            <a:endParaRPr lang="fr-FR" sz="1800" dirty="0"/>
          </a:p>
        </p:txBody>
      </p:sp>
      <p:sp>
        <p:nvSpPr>
          <p:cNvPr id="10" name="ZoneTexte 9">
            <a:extLst>
              <a:ext uri="{FF2B5EF4-FFF2-40B4-BE49-F238E27FC236}">
                <a16:creationId xmlns:a16="http://schemas.microsoft.com/office/drawing/2014/main" id="{43E6B098-8C9A-B1B7-9526-5FE955F9CF23}"/>
              </a:ext>
            </a:extLst>
          </p:cNvPr>
          <p:cNvSpPr txBox="1"/>
          <p:nvPr/>
        </p:nvSpPr>
        <p:spPr>
          <a:xfrm>
            <a:off x="10592714" y="138417"/>
            <a:ext cx="1522169" cy="923330"/>
          </a:xfrm>
          <a:prstGeom prst="rect">
            <a:avLst/>
          </a:prstGeom>
          <a:noFill/>
        </p:spPr>
        <p:txBody>
          <a:bodyPr wrap="square" rtlCol="0">
            <a:spAutoFit/>
          </a:bodyPr>
          <a:lstStyle/>
          <a:p>
            <a:pPr algn="ctr"/>
            <a:r>
              <a:rPr lang="fr-FR" dirty="0"/>
              <a:t>Nombre de places : </a:t>
            </a:r>
          </a:p>
          <a:p>
            <a:pPr algn="ctr"/>
            <a:r>
              <a:rPr lang="fr-FR" dirty="0"/>
              <a:t>13</a:t>
            </a:r>
          </a:p>
        </p:txBody>
      </p:sp>
      <p:sp>
        <p:nvSpPr>
          <p:cNvPr id="5" name="Espace réservé de la date 4">
            <a:extLst>
              <a:ext uri="{FF2B5EF4-FFF2-40B4-BE49-F238E27FC236}">
                <a16:creationId xmlns:a16="http://schemas.microsoft.com/office/drawing/2014/main" id="{C2EE640B-B63A-436E-B86A-14E1D2589754}"/>
              </a:ext>
            </a:extLst>
          </p:cNvPr>
          <p:cNvSpPr>
            <a:spLocks noGrp="1"/>
          </p:cNvSpPr>
          <p:nvPr>
            <p:ph type="dt" sz="half" idx="10"/>
          </p:nvPr>
        </p:nvSpPr>
        <p:spPr/>
        <p:txBody>
          <a:bodyPr/>
          <a:lstStyle/>
          <a:p>
            <a:fld id="{46E4A016-A320-43FE-854A-7E3FFB25A383}" type="datetime1">
              <a:rPr lang="fr-FR" smtClean="0"/>
              <a:t>20/02/2025</a:t>
            </a:fld>
            <a:endParaRPr lang="fr-FR"/>
          </a:p>
        </p:txBody>
      </p:sp>
      <p:sp>
        <p:nvSpPr>
          <p:cNvPr id="6" name="Espace réservé du numéro de diapositive 5">
            <a:extLst>
              <a:ext uri="{FF2B5EF4-FFF2-40B4-BE49-F238E27FC236}">
                <a16:creationId xmlns:a16="http://schemas.microsoft.com/office/drawing/2014/main" id="{CF6E5FAF-524C-4C95-88CF-9A67DD276A80}"/>
              </a:ext>
            </a:extLst>
          </p:cNvPr>
          <p:cNvSpPr>
            <a:spLocks noGrp="1"/>
          </p:cNvSpPr>
          <p:nvPr>
            <p:ph type="sldNum" sz="quarter" idx="12"/>
          </p:nvPr>
        </p:nvSpPr>
        <p:spPr/>
        <p:txBody>
          <a:bodyPr/>
          <a:lstStyle/>
          <a:p>
            <a:fld id="{0E8F9BA9-4596-4F76-BC2A-1EEBD559BC57}" type="slidenum">
              <a:rPr lang="fr-FR" smtClean="0"/>
              <a:t>8</a:t>
            </a:fld>
            <a:endParaRPr lang="fr-FR"/>
          </a:p>
        </p:txBody>
      </p:sp>
    </p:spTree>
    <p:extLst>
      <p:ext uri="{BB962C8B-B14F-4D97-AF65-F5344CB8AC3E}">
        <p14:creationId xmlns:p14="http://schemas.microsoft.com/office/powerpoint/2010/main" val="3423773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1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634E896D-AF93-DA2C-8D90-EFD2499A09B8}"/>
              </a:ext>
            </a:extLst>
          </p:cNvPr>
          <p:cNvSpPr>
            <a:spLocks noGrp="1"/>
          </p:cNvSpPr>
          <p:nvPr>
            <p:ph type="title"/>
          </p:nvPr>
        </p:nvSpPr>
        <p:spPr>
          <a:xfrm>
            <a:off x="555710" y="365125"/>
            <a:ext cx="10347421" cy="1325563"/>
          </a:xfrm>
        </p:spPr>
        <p:txBody>
          <a:bodyPr>
            <a:normAutofit/>
          </a:bodyPr>
          <a:lstStyle/>
          <a:p>
            <a:r>
              <a:rPr lang="fr-FR" sz="4000" dirty="0">
                <a:solidFill>
                  <a:schemeClr val="bg1"/>
                </a:solidFill>
                <a:highlight>
                  <a:srgbClr val="008080"/>
                </a:highlight>
              </a:rPr>
              <a:t>Appartement de coordination thérapeutique (</a:t>
            </a:r>
            <a:r>
              <a:rPr lang="fr-FR" sz="4000" b="1" dirty="0">
                <a:solidFill>
                  <a:schemeClr val="bg1"/>
                </a:solidFill>
                <a:highlight>
                  <a:srgbClr val="008080"/>
                </a:highlight>
              </a:rPr>
              <a:t>ACT</a:t>
            </a:r>
            <a:r>
              <a:rPr lang="fr-FR" sz="4000" dirty="0">
                <a:solidFill>
                  <a:schemeClr val="bg1"/>
                </a:solidFill>
                <a:highlight>
                  <a:srgbClr val="008080"/>
                </a:highlight>
              </a:rPr>
              <a:t>)</a:t>
            </a:r>
          </a:p>
        </p:txBody>
      </p:sp>
      <p:sp>
        <p:nvSpPr>
          <p:cNvPr id="26" name="Arc 2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05D72004-6E7C-4236-6AD8-148E8416BB5A}"/>
              </a:ext>
            </a:extLst>
          </p:cNvPr>
          <p:cNvSpPr>
            <a:spLocks noGrp="1"/>
          </p:cNvSpPr>
          <p:nvPr>
            <p:ph idx="1"/>
          </p:nvPr>
        </p:nvSpPr>
        <p:spPr>
          <a:xfrm>
            <a:off x="1278384" y="1825625"/>
            <a:ext cx="10075416" cy="4351338"/>
          </a:xfrm>
        </p:spPr>
        <p:txBody>
          <a:bodyPr>
            <a:normAutofit/>
          </a:bodyPr>
          <a:lstStyle/>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Missions</a:t>
            </a:r>
            <a:r>
              <a:rPr kumimoji="0" lang="fr-FR" sz="1500" b="0" i="0" u="none" strike="noStrike" kern="1200" cap="none" spc="0" normalizeH="0" baseline="0" noProof="0" dirty="0">
                <a:ln>
                  <a:noFill/>
                </a:ln>
                <a:effectLst/>
                <a:uLnTx/>
                <a:uFillTx/>
                <a:latin typeface="Calibri" panose="020F0502020204030204"/>
                <a:ea typeface="+mn-ea"/>
                <a:cs typeface="+mn-cs"/>
              </a:rPr>
              <a:t> :</a:t>
            </a:r>
          </a:p>
          <a:p>
            <a:pPr>
              <a:lnSpc>
                <a:spcPct val="100000"/>
              </a:lnSpc>
              <a:spcBef>
                <a:spcPts val="0"/>
              </a:spcBef>
            </a:pPr>
            <a:r>
              <a:rPr lang="fr-FR" sz="1600" b="0" i="0" u="none" strike="noStrike" baseline="0" dirty="0">
                <a:solidFill>
                  <a:srgbClr val="000000"/>
                </a:solidFill>
              </a:rPr>
              <a:t>Hébergement temporaire comprenant une double coordination médico-sociale :</a:t>
            </a:r>
          </a:p>
          <a:p>
            <a:pPr lvl="1">
              <a:lnSpc>
                <a:spcPct val="100000"/>
              </a:lnSpc>
              <a:spcBef>
                <a:spcPts val="0"/>
              </a:spcBef>
            </a:pPr>
            <a:r>
              <a:rPr lang="fr-FR" sz="1400" b="0" i="0" u="none" strike="noStrike" baseline="0" dirty="0">
                <a:solidFill>
                  <a:srgbClr val="000000"/>
                </a:solidFill>
              </a:rPr>
              <a:t>Accès et coordination des soins.</a:t>
            </a:r>
          </a:p>
          <a:p>
            <a:pPr lvl="1">
              <a:lnSpc>
                <a:spcPct val="100000"/>
              </a:lnSpc>
              <a:spcBef>
                <a:spcPts val="0"/>
              </a:spcBef>
            </a:pPr>
            <a:r>
              <a:rPr lang="fr-FR" sz="1400" dirty="0">
                <a:solidFill>
                  <a:srgbClr val="000000"/>
                </a:solidFill>
              </a:rPr>
              <a:t>Accompagnement social (ouverture des droits…).</a:t>
            </a:r>
            <a:endParaRPr lang="fr-FR" sz="1400" b="0" i="0" u="none" strike="noStrike" baseline="0" dirty="0">
              <a:solidFill>
                <a:srgbClr val="000000"/>
              </a:solidFill>
            </a:endParaRP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Publics</a:t>
            </a:r>
            <a:r>
              <a:rPr kumimoji="0" lang="fr-FR" sz="1500" b="0" i="0" u="none" strike="noStrike" kern="1200" cap="none" spc="0" normalizeH="0" baseline="0" noProof="0" dirty="0">
                <a:ln>
                  <a:noFill/>
                </a:ln>
                <a:effectLst/>
                <a:uLnTx/>
                <a:uFillTx/>
                <a:latin typeface="Calibri" panose="020F0502020204030204"/>
                <a:ea typeface="+mn-ea"/>
                <a:cs typeface="+mn-cs"/>
              </a:rPr>
              <a:t>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effectLst/>
                <a:uLnTx/>
                <a:uFillTx/>
                <a:latin typeface="Calibri" panose="020F0502020204030204"/>
                <a:ea typeface="+mn-ea"/>
                <a:cs typeface="+mn-cs"/>
              </a:rPr>
              <a:t>Personnes dépourvues de logement,  atteintes de maladies chroniques sévères invalidantes, nécessitant un suivi médico-social.</a:t>
            </a:r>
          </a:p>
          <a:p>
            <a:pPr marL="0" marR="0" lvl="0" indent="0" defTabSz="914400" rtl="0" eaLnBrk="1" fontAlgn="auto" latinLnBrk="0" hangingPunct="1">
              <a:spcBef>
                <a:spcPts val="1200"/>
              </a:spcBef>
              <a:spcAft>
                <a:spcPts val="0"/>
              </a:spcAft>
              <a:buClrTx/>
              <a:buSzTx/>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Durée de séjour</a:t>
            </a:r>
            <a:r>
              <a:rPr kumimoji="0" lang="fr-FR" sz="1500" b="0" i="0" u="none" strike="noStrike" kern="1200" cap="none" spc="0" normalizeH="0" baseline="0" noProof="0" dirty="0">
                <a:ln>
                  <a:noFill/>
                </a:ln>
                <a:effectLst/>
                <a:uLnTx/>
                <a:uFillTx/>
                <a:latin typeface="Calibri" panose="020F0502020204030204"/>
                <a:ea typeface="+mn-ea"/>
                <a:cs typeface="+mn-cs"/>
              </a:rPr>
              <a:t>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effectLst/>
                <a:uLnTx/>
                <a:uFillTx/>
                <a:latin typeface="Calibri" panose="020F0502020204030204"/>
                <a:ea typeface="+mn-ea"/>
                <a:cs typeface="+mn-cs"/>
              </a:rPr>
              <a:t> 1 an renouvelable selon état de santé (sans limitation de durée).</a:t>
            </a:r>
          </a:p>
          <a:p>
            <a:pPr marL="0" marR="0" lvl="0" indent="0" defTabSz="914400" rtl="0" eaLnBrk="1" fontAlgn="auto" latinLnBrk="0" hangingPunct="1">
              <a:spcBef>
                <a:spcPts val="1200"/>
              </a:spcBef>
              <a:spcAft>
                <a:spcPts val="0"/>
              </a:spcAft>
              <a:buClrTx/>
              <a:buSzTx/>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Participation / loyer </a:t>
            </a:r>
            <a:r>
              <a:rPr kumimoji="0" lang="fr-FR" sz="1500" b="0" i="0" u="none" strike="noStrike" kern="1200" cap="none" spc="0" normalizeH="0" baseline="0" noProof="0" dirty="0">
                <a:ln>
                  <a:noFill/>
                </a:ln>
                <a:effectLst/>
                <a:uLnTx/>
                <a:uFillTx/>
                <a:latin typeface="Calibri" panose="020F0502020204030204"/>
                <a:ea typeface="+mn-ea"/>
                <a:cs typeface="+mn-cs"/>
              </a:rPr>
              <a:t>:</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effectLst/>
                <a:uLnTx/>
                <a:uFillTx/>
                <a:latin typeface="Calibri" panose="020F0502020204030204"/>
                <a:ea typeface="+mn-ea"/>
                <a:cs typeface="+mn-cs"/>
              </a:rPr>
              <a:t>Participation financière de 10 % des ressources.</a:t>
            </a:r>
          </a:p>
          <a:p>
            <a:pPr marL="0" marR="0" lvl="0" indent="0" defTabSz="914400" rtl="0" eaLnBrk="1" fontAlgn="auto" latinLnBrk="0" hangingPunct="1">
              <a:spcBef>
                <a:spcPts val="1200"/>
              </a:spcBef>
              <a:spcAft>
                <a:spcPts val="0"/>
              </a:spcAft>
              <a:buClrTx/>
              <a:buSzTx/>
              <a:buNone/>
              <a:tabLst/>
              <a:defRPr/>
            </a:pPr>
            <a:r>
              <a:rPr kumimoji="0" lang="fr-FR" sz="1800" b="1" i="1" u="sng" strike="noStrike" kern="1200" cap="none" spc="0" normalizeH="0" baseline="0" noProof="0" dirty="0">
                <a:ln>
                  <a:noFill/>
                </a:ln>
                <a:effectLst/>
                <a:uLnTx/>
                <a:uFillTx/>
                <a:latin typeface="Calibri" panose="020F0502020204030204"/>
                <a:ea typeface="+mn-ea"/>
                <a:cs typeface="+mn-cs"/>
              </a:rPr>
              <a:t>Orientation</a:t>
            </a:r>
            <a:r>
              <a:rPr kumimoji="0" lang="fr-FR" sz="1500" b="0" i="0" u="none" strike="noStrike" kern="1200" cap="none" spc="0" normalizeH="0" baseline="0" noProof="0" dirty="0">
                <a:ln>
                  <a:noFill/>
                </a:ln>
                <a:effectLst/>
                <a:uLnTx/>
                <a:uFillTx/>
                <a:latin typeface="Calibri" panose="020F0502020204030204"/>
                <a:ea typeface="+mn-ea"/>
                <a:cs typeface="+mn-cs"/>
              </a:rPr>
              <a:t> :	</a:t>
            </a:r>
          </a:p>
          <a:p>
            <a:pPr marL="228600" marR="0" lvl="0" indent="-2286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effectLst/>
                <a:uLnTx/>
                <a:uFillTx/>
                <a:latin typeface="Calibri" panose="020F0502020204030204"/>
                <a:ea typeface="+mn-ea"/>
                <a:cs typeface="+mn-cs"/>
              </a:rPr>
              <a:t> Commission d'admission BASILIADE (sur dossier médical, et évaluation sociale).</a:t>
            </a:r>
            <a:endParaRPr lang="fr-FR" sz="1600" dirty="0"/>
          </a:p>
        </p:txBody>
      </p:sp>
      <p:sp>
        <p:nvSpPr>
          <p:cNvPr id="6" name="ZoneTexte 5">
            <a:extLst>
              <a:ext uri="{FF2B5EF4-FFF2-40B4-BE49-F238E27FC236}">
                <a16:creationId xmlns:a16="http://schemas.microsoft.com/office/drawing/2014/main" id="{13202672-0F64-ADDE-D5D7-9BAB5EF23AC1}"/>
              </a:ext>
            </a:extLst>
          </p:cNvPr>
          <p:cNvSpPr txBox="1"/>
          <p:nvPr/>
        </p:nvSpPr>
        <p:spPr>
          <a:xfrm>
            <a:off x="10298032" y="541554"/>
            <a:ext cx="1522169" cy="923330"/>
          </a:xfrm>
          <a:prstGeom prst="rect">
            <a:avLst/>
          </a:prstGeom>
          <a:noFill/>
        </p:spPr>
        <p:txBody>
          <a:bodyPr wrap="square" rtlCol="0">
            <a:spAutoFit/>
          </a:bodyPr>
          <a:lstStyle/>
          <a:p>
            <a:pPr algn="ctr"/>
            <a:r>
              <a:rPr lang="fr-FR" dirty="0"/>
              <a:t>Nombre de logements : </a:t>
            </a:r>
          </a:p>
          <a:p>
            <a:pPr algn="ctr"/>
            <a:r>
              <a:rPr lang="fr-FR" dirty="0"/>
              <a:t>21</a:t>
            </a:r>
          </a:p>
        </p:txBody>
      </p:sp>
      <p:sp>
        <p:nvSpPr>
          <p:cNvPr id="5" name="Espace réservé de la date 4">
            <a:extLst>
              <a:ext uri="{FF2B5EF4-FFF2-40B4-BE49-F238E27FC236}">
                <a16:creationId xmlns:a16="http://schemas.microsoft.com/office/drawing/2014/main" id="{C84ABCBF-93E5-49FF-A36C-93C9F4036D78}"/>
              </a:ext>
            </a:extLst>
          </p:cNvPr>
          <p:cNvSpPr>
            <a:spLocks noGrp="1"/>
          </p:cNvSpPr>
          <p:nvPr>
            <p:ph type="dt" sz="half" idx="10"/>
          </p:nvPr>
        </p:nvSpPr>
        <p:spPr/>
        <p:txBody>
          <a:bodyPr/>
          <a:lstStyle/>
          <a:p>
            <a:fld id="{533D2089-D76A-40F9-9955-9C1B634566F6}" type="datetime1">
              <a:rPr lang="fr-FR" smtClean="0"/>
              <a:t>20/02/2025</a:t>
            </a:fld>
            <a:endParaRPr lang="fr-FR"/>
          </a:p>
        </p:txBody>
      </p:sp>
      <p:sp>
        <p:nvSpPr>
          <p:cNvPr id="7" name="Espace réservé du numéro de diapositive 6">
            <a:extLst>
              <a:ext uri="{FF2B5EF4-FFF2-40B4-BE49-F238E27FC236}">
                <a16:creationId xmlns:a16="http://schemas.microsoft.com/office/drawing/2014/main" id="{689B09DF-A4AB-4CEC-811B-E8C5B0C5B8F5}"/>
              </a:ext>
            </a:extLst>
          </p:cNvPr>
          <p:cNvSpPr>
            <a:spLocks noGrp="1"/>
          </p:cNvSpPr>
          <p:nvPr>
            <p:ph type="sldNum" sz="quarter" idx="12"/>
          </p:nvPr>
        </p:nvSpPr>
        <p:spPr/>
        <p:txBody>
          <a:bodyPr/>
          <a:lstStyle/>
          <a:p>
            <a:fld id="{0E8F9BA9-4596-4F76-BC2A-1EEBD559BC57}" type="slidenum">
              <a:rPr lang="fr-FR" smtClean="0"/>
              <a:t>9</a:t>
            </a:fld>
            <a:endParaRPr lang="fr-FR"/>
          </a:p>
        </p:txBody>
      </p:sp>
    </p:spTree>
    <p:extLst>
      <p:ext uri="{BB962C8B-B14F-4D97-AF65-F5344CB8AC3E}">
        <p14:creationId xmlns:p14="http://schemas.microsoft.com/office/powerpoint/2010/main" val="3434603945"/>
      </p:ext>
    </p:extLst>
  </p:cSld>
  <p:clrMapOvr>
    <a:masterClrMapping/>
  </p:clrMapOvr>
</p:sld>
</file>

<file path=ppt/theme/theme1.xml><?xml version="1.0" encoding="utf-8"?>
<a:theme xmlns:a="http://schemas.openxmlformats.org/drawingml/2006/main" name="Thème Office">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TotalTime>
  <Words>1837</Words>
  <Application>Microsoft Office PowerPoint</Application>
  <PresentationFormat>Grand écran</PresentationFormat>
  <Paragraphs>274</Paragraphs>
  <Slides>22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vt:lpstr>
      <vt:lpstr>Calibri Light</vt:lpstr>
      <vt:lpstr>Muli Bold Bold</vt:lpstr>
      <vt:lpstr>Times New Roman</vt:lpstr>
      <vt:lpstr>Wingdings</vt:lpstr>
      <vt:lpstr>Thème Office</vt:lpstr>
      <vt:lpstr>Présentation PowerPoint</vt:lpstr>
      <vt:lpstr>Hébergement</vt:lpstr>
      <vt:lpstr> Hébergement d'urgence généraliste (en CHRS ou hors CHRS)</vt:lpstr>
      <vt:lpstr> Hébergement d'insertion (en CHRS ou hors CHRS)</vt:lpstr>
      <vt:lpstr>Allocation Logement temporaire (ALT)  avec ou sans mesure PAL</vt:lpstr>
      <vt:lpstr>Allocation Logement temporaire (ALT)  avec accompagnement AGIR dédiée aux réfugiés régularisés</vt:lpstr>
      <vt:lpstr>HEBERGEMENT LIÉ À UNE PROBLEMATIQUE DE SANTÉ </vt:lpstr>
      <vt:lpstr>Lit halte soins santé (LHSS)</vt:lpstr>
      <vt:lpstr>Appartement de coordination thérapeutique (ACT)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LOGEMENT AUTONOME AVEC MESURE D’ACCOMPAGNEMENT</vt:lpstr>
      <vt:lpstr>Logement autonome avec mesure PAL</vt:lpstr>
      <vt:lpstr>Mais pas que! </vt:lpstr>
    </vt:vector>
  </TitlesOfParts>
  <Company>Association Tremplin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Dispositifs d’hébergement et de logement accompagné dans l’Ain</dc:title>
  <dc:creator>Camille CHANEL</dc:creator>
  <cp:lastModifiedBy>Nora CARROT</cp:lastModifiedBy>
  <cp:revision>55</cp:revision>
  <cp:lastPrinted>2022-09-08T15:05:25Z</cp:lastPrinted>
  <dcterms:created xsi:type="dcterms:W3CDTF">2022-09-08T12:03:05Z</dcterms:created>
  <dcterms:modified xsi:type="dcterms:W3CDTF">2025-02-20T11:43:58Z</dcterms:modified>
</cp:coreProperties>
</file>